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0.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mokyr-lever-revolution.pdf" TargetMode="External"/><Relationship Id="rId3" Type="http://schemas.openxmlformats.org/officeDocument/2006/relationships/hyperlink" Target="https://www.marxists.org/archive/marx/works/download/pdf/Manifesto.pdf" TargetMode="External"/><Relationship Id="rId4" Type="http://schemas.openxmlformats.org/officeDocument/2006/relationships/hyperlink" Target="https://pubs.aeaweb.org/doi/pdfplus/10.1257/jep.20.2.3" TargetMode="External"/><Relationship Id="rId5" Type="http://schemas.openxmlformats.org/officeDocument/2006/relationships/hyperlink" Target="https://delong.typepad.com/files/slouching-towards-utopia-fall-2019.zip" TargetMode="External"/><Relationship Id="rId6" Type="http://schemas.openxmlformats.org/officeDocument/2006/relationships/hyperlink" Target="https://delong.typepad.com/files/goldin-katz-race-i.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mokyr-lever-revolution.pdf"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marxists.org/archive/marx/works/download/pdf/Manifesto.pdf"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rry-smith.pdf" TargetMode="Externa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delong.typepad.com/finley-technical.pdf" TargetMode="External"/><Relationship Id="rId5" Type="http://schemas.openxmlformats.org/officeDocument/2006/relationships/hyperlink" Target="https://delong.typepad.com/files/ober-agamemnon-selections.pdf" TargetMode="External"/><Relationship Id="rId6" Type="http://schemas.openxmlformats.org/officeDocument/2006/relationships/image" Target="../media/image29.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1.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 Id="rId3" Type="http://schemas.openxmlformats.org/officeDocument/2006/relationships/image" Target="../media/image45.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1.png"/><Relationship Id="rId6" Type="http://schemas.openxmlformats.org/officeDocument/2006/relationships/image" Target="../media/image32.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63.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3.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76.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77.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10:…"/>
          <p:cNvSpPr txBox="1"/>
          <p:nvPr>
            <p:ph type="title" idx="4294967295"/>
          </p:nvPr>
        </p:nvSpPr>
        <p:spPr>
          <a:xfrm>
            <a:off x="277663" y="-1"/>
            <a:ext cx="8572501" cy="2540001"/>
          </a:xfrm>
          <a:prstGeom prst="rect">
            <a:avLst/>
          </a:prstGeom>
        </p:spPr>
        <p:txBody>
          <a:bodyPr>
            <a:normAutofit fontScale="100000" lnSpcReduction="0"/>
          </a:bodyPr>
          <a:lstStyle/>
          <a:p>
            <a:pPr defTabSz="406908">
              <a:defRPr sz="5340"/>
            </a:pPr>
            <a:r>
              <a:t>Lecture 10:</a:t>
            </a:r>
          </a:p>
          <a:p>
            <a:pPr defTabSz="406908">
              <a:defRPr sz="5340"/>
            </a:pPr>
            <a:r>
              <a:t>3.2.2. The Industrial Revolution II</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402336">
              <a:spcBef>
                <a:spcPts val="1000"/>
              </a:spcBef>
              <a:buSzTx/>
              <a:buFontTx/>
              <a:buNone/>
              <a:defRPr b="1" sz="3168">
                <a:latin typeface="+mj-lt"/>
                <a:ea typeface="+mj-ea"/>
                <a:cs typeface="+mj-cs"/>
                <a:sym typeface="Helvetica"/>
              </a:defRPr>
            </a:pPr>
          </a:p>
          <a:p>
            <a:pPr marL="0" indent="0" algn="ctr" defTabSz="402336">
              <a:spcBef>
                <a:spcPts val="1000"/>
              </a:spcBef>
              <a:buSzTx/>
              <a:buFontTx/>
              <a:buNone/>
              <a:defRPr b="1" sz="3168">
                <a:latin typeface="+mj-lt"/>
                <a:ea typeface="+mj-ea"/>
                <a:cs typeface="+mj-cs"/>
                <a:sym typeface="Helvetica"/>
              </a:defRPr>
            </a:pPr>
            <a:r>
              <a:t>Brad DeLong</a:t>
            </a:r>
          </a:p>
          <a:p>
            <a:pPr marL="0" indent="0" algn="ctr" defTabSz="402336">
              <a:spcBef>
                <a:spcPts val="1000"/>
              </a:spcBef>
              <a:buSzTx/>
              <a:buFontTx/>
              <a:buNone/>
              <a:defRPr sz="2112">
                <a:latin typeface="+mj-lt"/>
                <a:ea typeface="+mj-ea"/>
                <a:cs typeface="+mj-cs"/>
                <a:sym typeface="Helvetica"/>
              </a:defRPr>
            </a:pPr>
            <a:r>
              <a:t>Department of Economics and Blum Center, U.C. Berkeley; and WCEG</a:t>
            </a:r>
          </a:p>
          <a:p>
            <a:pPr marL="0" indent="0" algn="ctr" defTabSz="402336">
              <a:spcBef>
                <a:spcPts val="1000"/>
              </a:spcBef>
              <a:buSzTx/>
              <a:buFontTx/>
              <a:buNone/>
              <a:defRPr sz="2112">
                <a:latin typeface="+mj-lt"/>
                <a:ea typeface="+mj-ea"/>
                <a:cs typeface="+mj-cs"/>
                <a:sym typeface="Helvetica"/>
              </a:defRPr>
            </a:pPr>
            <a:r>
              <a:t>last revised: 2020-02-20</a:t>
            </a:r>
          </a:p>
          <a:p>
            <a:pPr marL="0" indent="0" algn="ctr" defTabSz="402336">
              <a:spcBef>
                <a:spcPts val="1000"/>
              </a:spcBef>
              <a:buSzTx/>
              <a:buFontTx/>
              <a:buNone/>
              <a:defRPr sz="2112">
                <a:latin typeface="+mj-lt"/>
                <a:ea typeface="+mj-ea"/>
                <a:cs typeface="+mj-cs"/>
                <a:sym typeface="Helvetica"/>
              </a:defRPr>
            </a:pPr>
            <a:r>
              <a:t>for presentation: 2020-02-27</a:t>
            </a:r>
          </a:p>
          <a:p>
            <a:pPr marL="0" indent="0" algn="ctr" defTabSz="402336">
              <a:spcBef>
                <a:spcPts val="1000"/>
              </a:spcBef>
              <a:buSzTx/>
              <a:buFontTx/>
              <a:buNone/>
              <a:defRPr sz="2112">
                <a:latin typeface="+mj-lt"/>
                <a:ea typeface="+mj-ea"/>
                <a:cs typeface="+mj-cs"/>
                <a:sym typeface="Helvetica"/>
              </a:defRPr>
            </a:pPr>
          </a:p>
          <a:p>
            <a:pPr marL="0" indent="0" algn="ctr" defTabSz="402336">
              <a:spcBef>
                <a:spcPts val="1000"/>
              </a:spcBef>
              <a:buSzTx/>
              <a:buFontTx/>
              <a:buNone/>
              <a:defRPr sz="2112">
                <a:latin typeface="+mj-lt"/>
                <a:ea typeface="+mj-ea"/>
                <a:cs typeface="+mj-cs"/>
                <a:sym typeface="Helvetica"/>
              </a:defRPr>
            </a:pPr>
          </a:p>
          <a:p>
            <a:pPr marL="0" indent="0" algn="ctr" defTabSz="402336">
              <a:spcBef>
                <a:spcPts val="1000"/>
              </a:spcBef>
              <a:buSzTx/>
              <a:buFontTx/>
              <a:buNone/>
              <a:defRPr sz="1408">
                <a:latin typeface="+mj-lt"/>
                <a:ea typeface="+mj-ea"/>
                <a:cs typeface="+mj-cs"/>
                <a:sym typeface="Helvetica"/>
              </a:defRPr>
            </a:pPr>
            <a:r>
              <a:t>Original course by Melissa Dell (Harvard Econ 1342), revised by Brad DeLong</a:t>
            </a:r>
          </a:p>
          <a:p>
            <a:pPr marL="0" indent="0" algn="ctr" defTabSz="402336">
              <a:spcBef>
                <a:spcPts val="1000"/>
              </a:spcBef>
              <a:buSzTx/>
              <a:buFontTx/>
              <a:buNone/>
              <a:defRPr sz="1232">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https://github.com/braddelong/public-files/blob/master/econ-135-lecture-10.pptx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Feb 27: Allen: Spread of Industrializat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Feb 27: Allen: Spread of Industrialization</a:t>
            </a:r>
          </a:p>
        </p:txBody>
      </p:sp>
      <p:sp>
        <p:nvSpPr>
          <p:cNvPr id="78" name="Robert Allen (2017): The Industrial Revolution: A Very Short Introduction &lt;https://delong.typepad.com/files/allen-industrial.pdf&gt;, chs. 3, 5-6:…"/>
          <p:cNvSpPr txBox="1"/>
          <p:nvPr>
            <p:ph type="body" sz="half" idx="4294967295"/>
          </p:nvPr>
        </p:nvSpPr>
        <p:spPr>
          <a:xfrm>
            <a:off x="277663" y="1269999"/>
            <a:ext cx="3631058" cy="5217161"/>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88036">
              <a:buSzTx/>
              <a:buFontTx/>
              <a:buNone/>
              <a:defRPr b="1" sz="1512">
                <a:latin typeface="+mj-lt"/>
                <a:ea typeface="+mj-ea"/>
                <a:cs typeface="+mj-cs"/>
                <a:sym typeface="Helvetica"/>
              </a:defRPr>
            </a:pPr>
            <a:endParaRPr b="0"/>
          </a:p>
          <a:p>
            <a:pPr marL="151597" indent="-151597" defTabSz="288036">
              <a:buFontTx/>
              <a:defRPr b="1" sz="1512">
                <a:latin typeface="Times New Roman"/>
                <a:ea typeface="Times New Roman"/>
                <a:cs typeface="Times New Roman"/>
                <a:sym typeface="Times New Roman"/>
              </a:defRPr>
            </a:pPr>
            <a:r>
              <a:rPr b="0"/>
              <a:t>Western Europe: 12% in the 18th century to 28% in 1913 </a:t>
            </a:r>
            <a:endParaRPr b="0"/>
          </a:p>
          <a:p>
            <a:pPr marL="151597" indent="-151597" defTabSz="288036">
              <a:buFontTx/>
              <a:defRPr b="1" sz="1512">
                <a:latin typeface="Times New Roman"/>
                <a:ea typeface="Times New Roman"/>
                <a:cs typeface="Times New Roman"/>
                <a:sym typeface="Times New Roman"/>
              </a:defRPr>
            </a:pPr>
            <a:r>
              <a:rPr b="0"/>
              <a:t>North America: Less than 1% in the 18th century to 47% in 1953 </a:t>
            </a:r>
            <a:endParaRPr b="0"/>
          </a:p>
          <a:p>
            <a:pPr marL="151597" indent="-151597" defTabSz="288036">
              <a:buFontTx/>
              <a:defRPr b="1" sz="1512">
                <a:latin typeface="Times New Roman"/>
                <a:ea typeface="Times New Roman"/>
                <a:cs typeface="Times New Roman"/>
                <a:sym typeface="Times New Roman"/>
              </a:defRPr>
            </a:pPr>
            <a:r>
              <a:rPr b="0"/>
              <a:t>The Pacific Rim share dropped from 4 per cent to 2 per cent in the early 19th century, but then increased to 5 percent in the first half of the 20th century. By 2006, these countries were producing 17 per cent of the world’s manufactures </a:t>
            </a:r>
            <a:endParaRPr b="0"/>
          </a:p>
          <a:p>
            <a:pPr marL="151597" indent="-151597" defTabSz="288036">
              <a:buFontTx/>
              <a:defRPr b="1" sz="1512">
                <a:latin typeface="Times New Roman"/>
                <a:ea typeface="Times New Roman"/>
                <a:cs typeface="Times New Roman"/>
                <a:sym typeface="Times New Roman"/>
              </a:defRPr>
            </a:pPr>
            <a:r>
              <a:rPr b="0"/>
              <a:t>China in 1953 at 2% of manufacturing was at its all time low. 9 per cent in 2006. 25 per cent in 2013 </a:t>
            </a:r>
            <a:endParaRPr b="0"/>
          </a:p>
          <a:p>
            <a:pPr marL="151597" indent="-151597" defTabSz="288036">
              <a:buFontTx/>
              <a:defRPr b="1" sz="1512">
                <a:latin typeface="Times New Roman"/>
                <a:ea typeface="Times New Roman"/>
                <a:cs typeface="Times New Roman"/>
                <a:sym typeface="Times New Roman"/>
              </a:defRPr>
            </a:pPr>
            <a:r>
              <a:rPr b="0"/>
              <a:t>The Indian subcontinent: 2% of the world’s manufactures in 1973 and only 3% in 2013 </a:t>
            </a:r>
          </a:p>
        </p:txBody>
      </p:sp>
      <p:pic>
        <p:nvPicPr>
          <p:cNvPr id="79" name="Image" descr="Image"/>
          <p:cNvPicPr>
            <a:picLocks noChangeAspect="0"/>
          </p:cNvPicPr>
          <p:nvPr/>
        </p:nvPicPr>
        <p:blipFill>
          <a:blip r:embed="rId3">
            <a:extLst/>
          </a:blip>
          <a:stretch>
            <a:fillRect/>
          </a:stretch>
        </p:blipFill>
        <p:spPr>
          <a:xfrm>
            <a:off x="3908720" y="1270000"/>
            <a:ext cx="4941444" cy="5327883"/>
          </a:xfrm>
          <a:prstGeom prst="rect">
            <a:avLst/>
          </a:prstGeom>
          <a:ln w="12700">
            <a:miter lim="400000"/>
          </a:ln>
        </p:spPr>
      </p:pic>
      <p:sp>
        <p:nvSpPr>
          <p:cNvPr id="80"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British Institutional Change"/>
          <p:cNvSpPr txBox="1"/>
          <p:nvPr>
            <p:ph type="title" idx="4294967295"/>
          </p:nvPr>
        </p:nvSpPr>
        <p:spPr>
          <a:xfrm>
            <a:off x="277663" y="-1"/>
            <a:ext cx="8572501" cy="1270001"/>
          </a:xfrm>
          <a:prstGeom prst="rect">
            <a:avLst/>
          </a:prstGeom>
        </p:spPr>
        <p:txBody>
          <a:bodyPr>
            <a:normAutofit fontScale="100000" lnSpcReduction="0"/>
          </a:bodyPr>
          <a:lstStyle>
            <a:lvl1pPr defTabSz="388620">
              <a:defRPr sz="5100">
                <a:solidFill>
                  <a:srgbClr val="008000"/>
                </a:solidFill>
              </a:defRPr>
            </a:lvl1pPr>
          </a:lstStyle>
          <a:p>
            <a:pPr/>
            <a:r>
              <a:t>British Institutional Change</a:t>
            </a:r>
          </a:p>
        </p:txBody>
      </p:sp>
      <p:pic>
        <p:nvPicPr>
          <p:cNvPr id="83" name="Image" descr="Image"/>
          <p:cNvPicPr>
            <a:picLocks noChangeAspect="1"/>
          </p:cNvPicPr>
          <p:nvPr/>
        </p:nvPicPr>
        <p:blipFill>
          <a:blip r:embed="rId2">
            <a:extLst/>
          </a:blip>
          <a:stretch>
            <a:fillRect/>
          </a:stretch>
        </p:blipFill>
        <p:spPr>
          <a:xfrm>
            <a:off x="277663" y="1270000"/>
            <a:ext cx="3015980" cy="2456313"/>
          </a:xfrm>
          <a:prstGeom prst="rect">
            <a:avLst/>
          </a:prstGeom>
          <a:ln w="12700">
            <a:miter lim="400000"/>
          </a:ln>
        </p:spPr>
      </p:pic>
      <p:pic>
        <p:nvPicPr>
          <p:cNvPr id="84" name="Image" descr="Image"/>
          <p:cNvPicPr>
            <a:picLocks noChangeAspect="0"/>
          </p:cNvPicPr>
          <p:nvPr/>
        </p:nvPicPr>
        <p:blipFill>
          <a:blip r:embed="rId3">
            <a:extLst/>
          </a:blip>
          <a:stretch>
            <a:fillRect/>
          </a:stretch>
        </p:blipFill>
        <p:spPr>
          <a:xfrm>
            <a:off x="3293641" y="1270000"/>
            <a:ext cx="2616560" cy="2093654"/>
          </a:xfrm>
          <a:prstGeom prst="rect">
            <a:avLst/>
          </a:prstGeom>
          <a:ln w="12700">
            <a:miter lim="400000"/>
          </a:ln>
        </p:spPr>
      </p:pic>
      <p:pic>
        <p:nvPicPr>
          <p:cNvPr id="85" name="Image" descr="Image"/>
          <p:cNvPicPr>
            <a:picLocks noChangeAspect="0"/>
          </p:cNvPicPr>
          <p:nvPr/>
        </p:nvPicPr>
        <p:blipFill>
          <a:blip r:embed="rId4">
            <a:extLst/>
          </a:blip>
          <a:stretch>
            <a:fillRect/>
          </a:stretch>
        </p:blipFill>
        <p:spPr>
          <a:xfrm>
            <a:off x="5910201" y="1270000"/>
            <a:ext cx="2939963" cy="2187968"/>
          </a:xfrm>
          <a:prstGeom prst="rect">
            <a:avLst/>
          </a:prstGeom>
          <a:ln w="12700">
            <a:miter lim="400000"/>
          </a:ln>
        </p:spPr>
      </p:pic>
      <p:pic>
        <p:nvPicPr>
          <p:cNvPr id="86" name="Image" descr="Image"/>
          <p:cNvPicPr>
            <a:picLocks noChangeAspect="0"/>
          </p:cNvPicPr>
          <p:nvPr/>
        </p:nvPicPr>
        <p:blipFill>
          <a:blip r:embed="rId5">
            <a:extLst/>
          </a:blip>
          <a:stretch>
            <a:fillRect/>
          </a:stretch>
        </p:blipFill>
        <p:spPr>
          <a:xfrm>
            <a:off x="277663" y="3792285"/>
            <a:ext cx="4135516" cy="2628901"/>
          </a:xfrm>
          <a:prstGeom prst="rect">
            <a:avLst/>
          </a:prstGeom>
          <a:ln w="12700">
            <a:miter lim="400000"/>
          </a:ln>
        </p:spPr>
      </p:pic>
      <p:pic>
        <p:nvPicPr>
          <p:cNvPr id="87" name="Image" descr="Image"/>
          <p:cNvPicPr>
            <a:picLocks noChangeAspect="0"/>
          </p:cNvPicPr>
          <p:nvPr/>
        </p:nvPicPr>
        <p:blipFill>
          <a:blip r:embed="rId6">
            <a:extLst/>
          </a:blip>
          <a:stretch>
            <a:fillRect/>
          </a:stretch>
        </p:blipFill>
        <p:spPr>
          <a:xfrm>
            <a:off x="4566787" y="3792285"/>
            <a:ext cx="4333642" cy="2616201"/>
          </a:xfrm>
          <a:prstGeom prst="rect">
            <a:avLst/>
          </a:prstGeom>
          <a:ln w="12700">
            <a:miter lim="400000"/>
          </a:ln>
        </p:spPr>
      </p:pic>
      <p:sp>
        <p:nvSpPr>
          <p:cNvPr id="88"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
        <p:nvSpPr>
          <p:cNvPr id="89"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Literacy on the Advance"/>
          <p:cNvSpPr txBox="1"/>
          <p:nvPr>
            <p:ph type="title" idx="4294967295"/>
          </p:nvPr>
        </p:nvSpPr>
        <p:spPr>
          <a:xfrm>
            <a:off x="277663" y="-1"/>
            <a:ext cx="8572501" cy="1270001"/>
          </a:xfrm>
          <a:prstGeom prst="rect">
            <a:avLst/>
          </a:prstGeom>
        </p:spPr>
        <p:txBody>
          <a:bodyPr>
            <a:normAutofit fontScale="100000" lnSpcReduction="0"/>
          </a:bodyPr>
          <a:lstStyle>
            <a:lvl1pPr defTabSz="438911">
              <a:defRPr sz="5760">
                <a:solidFill>
                  <a:srgbClr val="008000"/>
                </a:solidFill>
              </a:defRPr>
            </a:lvl1pPr>
          </a:lstStyle>
          <a:p>
            <a:pPr/>
            <a:r>
              <a:t>Literacy on the Advance</a:t>
            </a:r>
          </a:p>
        </p:txBody>
      </p:sp>
      <p:sp>
        <p:nvSpPr>
          <p:cNvPr id="9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93" name="Image" descr="Image"/>
          <p:cNvPicPr>
            <a:picLocks noChangeAspect="1"/>
          </p:cNvPicPr>
          <p:nvPr/>
        </p:nvPicPr>
        <p:blipFill>
          <a:blip r:embed="rId2">
            <a:extLst/>
          </a:blip>
          <a:stretch>
            <a:fillRect/>
          </a:stretch>
        </p:blipFill>
        <p:spPr>
          <a:xfrm>
            <a:off x="1215194" y="1440179"/>
            <a:ext cx="6870701" cy="48768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Amount of Parliamentary Legislat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Amount of Parliamentary Legislation</a:t>
            </a:r>
          </a:p>
        </p:txBody>
      </p:sp>
      <p:sp>
        <p:nvSpPr>
          <p:cNvPr id="9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97" name="Image" descr="Image"/>
          <p:cNvPicPr>
            <a:picLocks noChangeAspect="1"/>
          </p:cNvPicPr>
          <p:nvPr/>
        </p:nvPicPr>
        <p:blipFill>
          <a:blip r:embed="rId2">
            <a:extLst/>
          </a:blip>
          <a:stretch>
            <a:fillRect/>
          </a:stretch>
        </p:blipFill>
        <p:spPr>
          <a:xfrm>
            <a:off x="767330" y="1270000"/>
            <a:ext cx="7850744" cy="521716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Investments in Road and River Transport"/>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Investments in Road and River Transport</a:t>
            </a:r>
          </a:p>
        </p:txBody>
      </p:sp>
      <p:sp>
        <p:nvSpPr>
          <p:cNvPr id="10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01" name="Image" descr="Image"/>
          <p:cNvPicPr>
            <a:picLocks noChangeAspect="1"/>
          </p:cNvPicPr>
          <p:nvPr/>
        </p:nvPicPr>
        <p:blipFill>
          <a:blip r:embed="rId2">
            <a:extLst/>
          </a:blip>
          <a:stretch>
            <a:fillRect/>
          </a:stretch>
        </p:blipFill>
        <p:spPr>
          <a:xfrm>
            <a:off x="735395" y="1270000"/>
            <a:ext cx="7339902" cy="521716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Making Policy and Making the State"/>
          <p:cNvSpPr txBox="1"/>
          <p:nvPr>
            <p:ph type="title" idx="4294967295"/>
          </p:nvPr>
        </p:nvSpPr>
        <p:spPr>
          <a:xfrm>
            <a:off x="277663" y="-1"/>
            <a:ext cx="8572501" cy="1270001"/>
          </a:xfrm>
          <a:prstGeom prst="rect">
            <a:avLst/>
          </a:prstGeom>
        </p:spPr>
        <p:txBody>
          <a:bodyPr>
            <a:normAutofit fontScale="100000" lnSpcReduction="0"/>
          </a:bodyPr>
          <a:lstStyle>
            <a:lvl1pPr defTabSz="297179">
              <a:defRPr sz="3900">
                <a:solidFill>
                  <a:srgbClr val="008000"/>
                </a:solidFill>
              </a:defRPr>
            </a:lvl1pPr>
          </a:lstStyle>
          <a:p>
            <a:pPr/>
            <a:r>
              <a:t>Making Policy and Making the State</a:t>
            </a:r>
          </a:p>
        </p:txBody>
      </p:sp>
      <p:sp>
        <p:nvSpPr>
          <p:cNvPr id="10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05" name="The shift to Parliament made the government trustable by taxpayer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33756">
              <a:spcBef>
                <a:spcPts val="800"/>
              </a:spcBef>
              <a:defRPr b="1" sz="1752">
                <a:latin typeface="+mj-lt"/>
                <a:ea typeface="+mj-ea"/>
                <a:cs typeface="+mj-cs"/>
                <a:sym typeface="Helvetica"/>
              </a:defRPr>
            </a:pPr>
            <a:r>
              <a:t>The shift to Parliament made the government trustable by taxpayers:</a:t>
            </a:r>
          </a:p>
          <a:p>
            <a:pPr marL="175661" indent="-175661" defTabSz="333756">
              <a:spcBef>
                <a:spcPts val="800"/>
              </a:spcBef>
              <a:buSzPct val="100000"/>
              <a:buChar char="•"/>
              <a:defRPr sz="1752">
                <a:latin typeface="Times New Roman"/>
                <a:ea typeface="Times New Roman"/>
                <a:cs typeface="Times New Roman"/>
                <a:sym typeface="Times New Roman"/>
              </a:defRPr>
            </a:pPr>
            <a:r>
              <a:t>The shift in authority and power to Parliament meant that policy got made in a completely different way. </a:t>
            </a:r>
          </a:p>
          <a:p>
            <a:pPr marL="175661" indent="-175661" defTabSz="333756">
              <a:spcBef>
                <a:spcPts val="800"/>
              </a:spcBef>
              <a:buSzPct val="100000"/>
              <a:buChar char="•"/>
              <a:defRPr sz="1752">
                <a:latin typeface="Times New Roman"/>
                <a:ea typeface="Times New Roman"/>
                <a:cs typeface="Times New Roman"/>
                <a:sym typeface="Times New Roman"/>
              </a:defRPr>
            </a:pPr>
            <a:r>
              <a:t>Parliament was not a democracy (less than 10% of adult males voted, voting was open and elections were often uncontested), but the policymaking process was open to at least some segments of society. </a:t>
            </a:r>
          </a:p>
          <a:p>
            <a:pPr marL="175661" indent="-175661" defTabSz="333756">
              <a:spcBef>
                <a:spcPts val="800"/>
              </a:spcBef>
              <a:buSzPct val="100000"/>
              <a:buChar char="•"/>
              <a:defRPr sz="1752">
                <a:latin typeface="Times New Roman"/>
                <a:ea typeface="Times New Roman"/>
                <a:cs typeface="Times New Roman"/>
                <a:sym typeface="Times New Roman"/>
              </a:defRPr>
            </a:pPr>
            <a:r>
              <a:t>This is revealed by petitioning, which was intense and often focused on economic policy, for example the attack on the Royal Africa Company or reorganization of property rights. Interestingly petitions were signed by many people who could not vote. </a:t>
            </a:r>
          </a:p>
          <a:p>
            <a:pPr marL="175661" indent="-175661" defTabSz="333756">
              <a:spcBef>
                <a:spcPts val="800"/>
              </a:spcBef>
              <a:buSzPct val="100000"/>
              <a:buChar char="•"/>
              <a:defRPr sz="1752">
                <a:latin typeface="Times New Roman"/>
                <a:ea typeface="Times New Roman"/>
                <a:cs typeface="Times New Roman"/>
                <a:sym typeface="Times New Roman"/>
              </a:defRPr>
            </a:pPr>
            <a:r>
              <a:t>Finally, the Glorious Revolution led to a dramatic strengthening of the capacity of the state. This is brilliantly described by John Brewer in his book The Sinews of Power. </a:t>
            </a:r>
          </a:p>
          <a:p>
            <a:pPr marL="175661" indent="-175661" defTabSz="333756">
              <a:spcBef>
                <a:spcPts val="800"/>
              </a:spcBef>
              <a:buSzPct val="100000"/>
              <a:buChar char="•"/>
              <a:defRPr sz="1752">
                <a:latin typeface="Times New Roman"/>
                <a:ea typeface="Times New Roman"/>
                <a:cs typeface="Times New Roman"/>
                <a:sym typeface="Times New Roman"/>
              </a:defRPr>
            </a:pPr>
            <a:r>
              <a:t>The taxation system was reorganized, with a huge expansion of the excise tax bureaucracy. </a:t>
            </a:r>
          </a:p>
          <a:p>
            <a:pPr marL="175661" indent="-175661" defTabSz="333756">
              <a:spcBef>
                <a:spcPts val="800"/>
              </a:spcBef>
              <a:buSzPct val="100000"/>
              <a:buChar char="•"/>
              <a:defRPr sz="1752">
                <a:latin typeface="Times New Roman"/>
                <a:ea typeface="Times New Roman"/>
                <a:cs typeface="Times New Roman"/>
                <a:sym typeface="Times New Roman"/>
              </a:defRPr>
            </a:pPr>
            <a:r>
              <a:t>The bureaucracy was very modern in its structure and was not venal. </a:t>
            </a:r>
          </a:p>
          <a:p>
            <a:pPr marL="175661" indent="-175661" defTabSz="333756">
              <a:spcBef>
                <a:spcPts val="800"/>
              </a:spcBef>
              <a:buSzPct val="100000"/>
              <a:buChar char="•"/>
              <a:defRPr sz="1752">
                <a:latin typeface="Times New Roman"/>
                <a:ea typeface="Times New Roman"/>
                <a:cs typeface="Times New Roman"/>
                <a:sym typeface="Times New Roman"/>
              </a:defRPr>
            </a:pPr>
            <a:r>
              <a:t>Government expenditures and debt expanded. </a:t>
            </a:r>
          </a:p>
          <a:p>
            <a:pPr marL="175661" indent="-175661" defTabSz="333756">
              <a:spcBef>
                <a:spcPts val="800"/>
              </a:spcBef>
              <a:buSzPct val="100000"/>
              <a:buChar char="•"/>
              <a:defRPr sz="1752">
                <a:latin typeface="Times New Roman"/>
                <a:ea typeface="Times New Roman"/>
                <a:cs typeface="Times New Roman"/>
                <a:sym typeface="Times New Roman"/>
              </a:defRPr>
            </a:pPr>
            <a:r>
              <a:t>The main reason for this was to fund the navy. The navy fought wars but it also enforced the Navigation Acts, passed by Oliver Cromwell, which protected British industry.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The Fiscal-Military State"/>
          <p:cNvSpPr txBox="1"/>
          <p:nvPr>
            <p:ph type="title" idx="4294967295"/>
          </p:nvPr>
        </p:nvSpPr>
        <p:spPr>
          <a:xfrm>
            <a:off x="277663" y="-1"/>
            <a:ext cx="8572501" cy="1270001"/>
          </a:xfrm>
          <a:prstGeom prst="rect">
            <a:avLst/>
          </a:prstGeom>
        </p:spPr>
        <p:txBody>
          <a:bodyPr>
            <a:normAutofit fontScale="100000" lnSpcReduction="0"/>
          </a:bodyPr>
          <a:lstStyle>
            <a:lvl1pPr defTabSz="443484">
              <a:defRPr sz="5820">
                <a:solidFill>
                  <a:srgbClr val="008000"/>
                </a:solidFill>
              </a:defRPr>
            </a:lvl1pPr>
          </a:lstStyle>
          <a:p>
            <a:pPr/>
            <a:r>
              <a:t>The Fiscal-Military State</a:t>
            </a:r>
          </a:p>
        </p:txBody>
      </p:sp>
      <p:sp>
        <p:nvSpPr>
          <p:cNvPr id="10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09" name="Image" descr="Image"/>
          <p:cNvPicPr>
            <a:picLocks noChangeAspect="1"/>
          </p:cNvPicPr>
          <p:nvPr/>
        </p:nvPicPr>
        <p:blipFill>
          <a:blip r:embed="rId2">
            <a:extLst/>
          </a:blip>
          <a:stretch>
            <a:fillRect/>
          </a:stretch>
        </p:blipFill>
        <p:spPr>
          <a:xfrm>
            <a:off x="277663" y="1270000"/>
            <a:ext cx="2779029" cy="2222120"/>
          </a:xfrm>
          <a:prstGeom prst="rect">
            <a:avLst/>
          </a:prstGeom>
          <a:ln w="12700">
            <a:miter lim="400000"/>
          </a:ln>
        </p:spPr>
      </p:pic>
      <p:pic>
        <p:nvPicPr>
          <p:cNvPr id="110" name="Image" descr="Image"/>
          <p:cNvPicPr>
            <a:picLocks noChangeAspect="1"/>
          </p:cNvPicPr>
          <p:nvPr/>
        </p:nvPicPr>
        <p:blipFill>
          <a:blip r:embed="rId3">
            <a:extLst/>
          </a:blip>
          <a:stretch>
            <a:fillRect/>
          </a:stretch>
        </p:blipFill>
        <p:spPr>
          <a:xfrm>
            <a:off x="3056691" y="1270000"/>
            <a:ext cx="2495715" cy="2222120"/>
          </a:xfrm>
          <a:prstGeom prst="rect">
            <a:avLst/>
          </a:prstGeom>
          <a:ln w="12700">
            <a:miter lim="400000"/>
          </a:ln>
        </p:spPr>
      </p:pic>
      <p:pic>
        <p:nvPicPr>
          <p:cNvPr id="111" name="Image" descr="Image"/>
          <p:cNvPicPr>
            <a:picLocks noChangeAspect="1"/>
          </p:cNvPicPr>
          <p:nvPr/>
        </p:nvPicPr>
        <p:blipFill>
          <a:blip r:embed="rId4">
            <a:extLst/>
          </a:blip>
          <a:stretch>
            <a:fillRect/>
          </a:stretch>
        </p:blipFill>
        <p:spPr>
          <a:xfrm>
            <a:off x="5643450" y="1270000"/>
            <a:ext cx="3333181" cy="2222120"/>
          </a:xfrm>
          <a:prstGeom prst="rect">
            <a:avLst/>
          </a:prstGeom>
          <a:ln w="12700">
            <a:miter lim="400000"/>
          </a:ln>
        </p:spPr>
      </p:pic>
      <p:pic>
        <p:nvPicPr>
          <p:cNvPr id="112" name="Image" descr="Image"/>
          <p:cNvPicPr>
            <a:picLocks noChangeAspect="1"/>
          </p:cNvPicPr>
          <p:nvPr/>
        </p:nvPicPr>
        <p:blipFill>
          <a:blip r:embed="rId5">
            <a:extLst/>
          </a:blip>
          <a:stretch>
            <a:fillRect/>
          </a:stretch>
        </p:blipFill>
        <p:spPr>
          <a:xfrm>
            <a:off x="277663" y="3577830"/>
            <a:ext cx="2495715" cy="2909331"/>
          </a:xfrm>
          <a:prstGeom prst="rect">
            <a:avLst/>
          </a:prstGeom>
          <a:ln w="12700">
            <a:miter lim="400000"/>
          </a:ln>
        </p:spPr>
      </p:pic>
      <p:pic>
        <p:nvPicPr>
          <p:cNvPr id="113" name="Image" descr="Image"/>
          <p:cNvPicPr>
            <a:picLocks noChangeAspect="1"/>
          </p:cNvPicPr>
          <p:nvPr/>
        </p:nvPicPr>
        <p:blipFill>
          <a:blip r:embed="rId6">
            <a:extLst/>
          </a:blip>
          <a:stretch>
            <a:fillRect/>
          </a:stretch>
        </p:blipFill>
        <p:spPr>
          <a:xfrm>
            <a:off x="3056691" y="3577830"/>
            <a:ext cx="2779029" cy="3020345"/>
          </a:xfrm>
          <a:prstGeom prst="rect">
            <a:avLst/>
          </a:prstGeom>
          <a:ln w="12700">
            <a:miter lim="400000"/>
          </a:ln>
        </p:spPr>
      </p:pic>
      <p:pic>
        <p:nvPicPr>
          <p:cNvPr id="114" name="Image" descr="Image"/>
          <p:cNvPicPr>
            <a:picLocks noChangeAspect="1"/>
          </p:cNvPicPr>
          <p:nvPr/>
        </p:nvPicPr>
        <p:blipFill>
          <a:blip r:embed="rId7">
            <a:extLst/>
          </a:blip>
          <a:stretch>
            <a:fillRect/>
          </a:stretch>
        </p:blipFill>
        <p:spPr>
          <a:xfrm>
            <a:off x="5775759" y="3750876"/>
            <a:ext cx="3074405" cy="273628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Whigs and Hunter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Whigs and Hunters</a:t>
            </a:r>
          </a:p>
        </p:txBody>
      </p:sp>
      <p:sp>
        <p:nvSpPr>
          <p:cNvPr id="11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18" name="In 1723 the Whig government passed the “Black Act” (in force until 1823) which made concealing your face a hanging offens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In 1723 the Whig government passed the “Black Act” (in force until 1823) which made concealing your face a hanging offense: </a:t>
            </a:r>
          </a:p>
          <a:p>
            <a:pPr marL="151597" indent="-151597" defTabSz="288036">
              <a:spcBef>
                <a:spcPts val="700"/>
              </a:spcBef>
              <a:buSzPct val="100000"/>
              <a:buChar char="•"/>
              <a:defRPr sz="1512">
                <a:latin typeface="Times New Roman"/>
                <a:ea typeface="Times New Roman"/>
                <a:cs typeface="Times New Roman"/>
                <a:sym typeface="Times New Roman"/>
              </a:defRPr>
            </a:pPr>
            <a:r>
              <a:t>In his book </a:t>
            </a:r>
            <a:r>
              <a:rPr i="1"/>
              <a:t>Whigs and Hunters: The Origin of the Black Act</a:t>
            </a:r>
            <a:r>
              <a:t>, E.P. Thompson shows that this was part of the struggle over the enclosure of common lands. </a:t>
            </a:r>
          </a:p>
          <a:p>
            <a:pPr marL="151597" indent="-151597" defTabSz="288036">
              <a:spcBef>
                <a:spcPts val="700"/>
              </a:spcBef>
              <a:buSzPct val="100000"/>
              <a:buChar char="•"/>
              <a:defRPr sz="1512">
                <a:latin typeface="Times New Roman"/>
                <a:ea typeface="Times New Roman"/>
                <a:cs typeface="Times New Roman"/>
                <a:sym typeface="Times New Roman"/>
              </a:defRPr>
            </a:pPr>
            <a:r>
              <a:t>Poor people had traditional rights to pasture their cows, collect wood and wild foods etc, and these rights were taken away. In response they attacked the animals, crops, possessions of those who took the land and did so in disguise (like highwaymen). </a:t>
            </a:r>
          </a:p>
          <a:p>
            <a:pPr marL="151597" indent="-151597" defTabSz="288036">
              <a:spcBef>
                <a:spcPts val="700"/>
              </a:spcBef>
              <a:buSzPct val="100000"/>
              <a:buChar char="•"/>
              <a:defRPr sz="1512">
                <a:latin typeface="Times New Roman"/>
                <a:ea typeface="Times New Roman"/>
                <a:cs typeface="Times New Roman"/>
                <a:sym typeface="Times New Roman"/>
              </a:defRPr>
            </a:pPr>
            <a:r>
              <a:t>On the face of it, the Black Act appears to be part of the strategy of the oligarchy to expropriate the poor after defeating the Monarchy. Thompson then asks: was the rule of law in England just a instrument of the oligarchy? A thinly disguised tool for their interests? </a:t>
            </a:r>
          </a:p>
          <a:p>
            <a:pPr marL="151597" indent="-151597" defTabSz="288036">
              <a:spcBef>
                <a:spcPts val="700"/>
              </a:spcBef>
              <a:buSzPct val="100000"/>
              <a:buChar char="•"/>
              <a:defRPr sz="1512">
                <a:latin typeface="Times New Roman"/>
                <a:ea typeface="Times New Roman"/>
                <a:cs typeface="Times New Roman"/>
                <a:sym typeface="Times New Roman"/>
              </a:defRPr>
            </a:pPr>
            <a:r>
              <a:t>He shows the answer to this is no. Poor people challenged enclosures and frequently had their rights upheld by local justices of the peace, often the local squire or landowner! The rule of law was in fact real. </a:t>
            </a:r>
          </a:p>
          <a:p>
            <a:pPr marL="151597" indent="-151597" defTabSz="288036">
              <a:spcBef>
                <a:spcPts val="700"/>
              </a:spcBef>
              <a:buSzPct val="100000"/>
              <a:buChar char="•"/>
              <a:defRPr sz="1512">
                <a:latin typeface="Times New Roman"/>
                <a:ea typeface="Times New Roman"/>
                <a:cs typeface="Times New Roman"/>
                <a:sym typeface="Times New Roman"/>
              </a:defRPr>
            </a:pPr>
            <a:r>
              <a:t>How can one explain this apparently paradoxical finding? Thompson argues that this stems from the struggle against the monarchy in the 17th century: </a:t>
            </a:r>
          </a:p>
          <a:p>
            <a:pPr lvl="1" marL="391627" indent="-151597" defTabSz="288036">
              <a:spcBef>
                <a:spcPts val="700"/>
              </a:spcBef>
              <a:buSzPct val="100000"/>
              <a:buChar char="•"/>
              <a:defRPr sz="1512">
                <a:latin typeface="Times New Roman"/>
                <a:ea typeface="Times New Roman"/>
                <a:cs typeface="Times New Roman"/>
                <a:sym typeface="Times New Roman"/>
              </a:defRPr>
            </a:pPr>
            <a:r>
              <a:t>It was inherent in the very nature of the medium which they [those aristocrats, merchants etc. fighting the Crown] had selected for their own self-defense that it could not be reserved for the exclusive use only of their own class. The law, in its forms and traditions, entailed principles of equity and universality which ... had to be extended to all sorts and degrees of men. It is true that the law did mediate existent class relations to the advantage of the rulers, but it did so through legal forms, which imposed, again and again, inhibitions upon the actions of the rulers… (p. 264)</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A Constrained Oligarchy"/>
          <p:cNvSpPr txBox="1"/>
          <p:nvPr>
            <p:ph type="title" idx="4294967295"/>
          </p:nvPr>
        </p:nvSpPr>
        <p:spPr>
          <a:xfrm>
            <a:off x="277663" y="-1"/>
            <a:ext cx="8572501" cy="1270001"/>
          </a:xfrm>
          <a:prstGeom prst="rect">
            <a:avLst/>
          </a:prstGeom>
        </p:spPr>
        <p:txBody>
          <a:bodyPr>
            <a:normAutofit fontScale="100000" lnSpcReduction="0"/>
          </a:bodyPr>
          <a:lstStyle>
            <a:lvl1pPr defTabSz="434340">
              <a:defRPr sz="5700">
                <a:solidFill>
                  <a:srgbClr val="008000"/>
                </a:solidFill>
              </a:defRPr>
            </a:lvl1pPr>
          </a:lstStyle>
          <a:p>
            <a:pPr/>
            <a:r>
              <a:t>A Constrained Oligarchy</a:t>
            </a:r>
          </a:p>
        </p:txBody>
      </p:sp>
      <p:sp>
        <p:nvSpPr>
          <p:cNvPr id="12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22" name="Law as a way for plutocracy to protect itself against kleptocracy:…"/>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93192">
              <a:spcBef>
                <a:spcPts val="1000"/>
              </a:spcBef>
              <a:defRPr b="1" sz="2064">
                <a:latin typeface="+mj-lt"/>
                <a:ea typeface="+mj-ea"/>
                <a:cs typeface="+mj-cs"/>
                <a:sym typeface="Helvetica"/>
              </a:defRPr>
            </a:pPr>
            <a:r>
              <a:t>Law as a way for plutocracy to protect itself against kleptocracy: </a:t>
            </a:r>
          </a:p>
          <a:p>
            <a:pPr marL="206943" indent="-206943" defTabSz="393192">
              <a:spcBef>
                <a:spcPts val="1000"/>
              </a:spcBef>
              <a:buSzPct val="100000"/>
              <a:buChar char="•"/>
              <a:defRPr sz="2064">
                <a:latin typeface="Times New Roman"/>
                <a:ea typeface="Times New Roman"/>
                <a:cs typeface="Times New Roman"/>
                <a:sym typeface="Times New Roman"/>
              </a:defRPr>
            </a:pPr>
            <a:r>
              <a:t>The Oligarchy could not risk abandoning this situation because “in the sixteenth and seventeenth centuries the law had been less an instrument of class power than a central area of conflict. Inherited by the eighteenth century gentry, this changed law was .. central to their whole purchase upon power and upon the means of life. Take away law, and the royal prerogative .. might flood back upon their properties and lives.” </a:t>
            </a:r>
          </a:p>
          <a:p>
            <a:pPr marL="206943" indent="-206943" defTabSz="393192">
              <a:spcBef>
                <a:spcPts val="1000"/>
              </a:spcBef>
              <a:buSzPct val="100000"/>
              <a:buChar char="•"/>
              <a:defRPr sz="2064">
                <a:latin typeface="Times New Roman"/>
                <a:ea typeface="Times New Roman"/>
                <a:cs typeface="Times New Roman"/>
                <a:sym typeface="Times New Roman"/>
              </a:defRPr>
            </a:pPr>
            <a:r>
              <a:t>It was also in the interest of the king to constrain local elites by limiting their extraction of the peasants. </a:t>
            </a:r>
          </a:p>
          <a:p>
            <a:pPr marL="206943" indent="-206943" defTabSz="393192">
              <a:spcBef>
                <a:spcPts val="1000"/>
              </a:spcBef>
              <a:buSzPct val="100000"/>
              <a:buChar char="•"/>
              <a:defRPr sz="2064">
                <a:latin typeface="Times New Roman"/>
                <a:ea typeface="Times New Roman"/>
                <a:cs typeface="Times New Roman"/>
                <a:sym typeface="Times New Roman"/>
              </a:defRPr>
            </a:pPr>
            <a:r>
              <a:t>Thompson also points out an interesting connection to the transition towards democracy: “When the struggles of 1790-1832 signaled that this equilibrium had changed, the rulers of England were faced with alarming alternatives. They could either dispense with the rule of law, dismantle their elaborate constitutional structures, countermand their own rhetoric and rule by force; or they could submit to their own rules and surrender their hegemony.” (p. 269)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Economic Growth and Constitutional Regim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Economic Growth and Constitutional Regimes</a:t>
            </a:r>
          </a:p>
        </p:txBody>
      </p:sp>
      <p:sp>
        <p:nvSpPr>
          <p:cNvPr id="12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26" name="Did it make a differenc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93192">
              <a:spcBef>
                <a:spcPts val="1000"/>
              </a:spcBef>
              <a:defRPr b="1" sz="2064">
                <a:latin typeface="+mj-lt"/>
                <a:ea typeface="+mj-ea"/>
                <a:cs typeface="+mj-cs"/>
                <a:sym typeface="Helvetica"/>
              </a:defRPr>
            </a:pPr>
            <a:r>
              <a:t>Did it make a difference?</a:t>
            </a:r>
          </a:p>
          <a:p>
            <a:pPr marL="206943" indent="-206943" defTabSz="393192">
              <a:spcBef>
                <a:spcPts val="1000"/>
              </a:spcBef>
              <a:buSzPct val="100000"/>
              <a:buChar char="•"/>
              <a:defRPr sz="2064">
                <a:latin typeface="Times New Roman"/>
                <a:ea typeface="Times New Roman"/>
                <a:cs typeface="Times New Roman"/>
                <a:sym typeface="Times New Roman"/>
              </a:defRPr>
            </a:pPr>
            <a:r>
              <a:t>There is evidence that, though small compared to what happened subsequently, Western Europe began to pull ahead economically of the rest of the world in the early-modern period. Probably also significant in establishing the prerequisites for divergence. </a:t>
            </a:r>
          </a:p>
          <a:p>
            <a:pPr marL="206943" indent="-206943" defTabSz="393192">
              <a:spcBef>
                <a:spcPts val="1000"/>
              </a:spcBef>
              <a:buSzPct val="100000"/>
              <a:buChar char="•"/>
              <a:defRPr sz="2064">
                <a:latin typeface="Times New Roman"/>
                <a:ea typeface="Times New Roman"/>
                <a:cs typeface="Times New Roman"/>
                <a:sym typeface="Times New Roman"/>
              </a:defRPr>
            </a:pPr>
            <a:r>
              <a:t>Correlation between political reforms and success. Why did some countries develop constraints on power and constitutional regimes? Why did Spain not have a Glorious Revolution? </a:t>
            </a:r>
          </a:p>
          <a:p>
            <a:pPr lvl="1" marL="534603" indent="-206943" defTabSz="393192">
              <a:spcBef>
                <a:spcPts val="1000"/>
              </a:spcBef>
              <a:buSzPct val="100000"/>
              <a:buChar char="•"/>
              <a:defRPr sz="2064">
                <a:latin typeface="Times New Roman"/>
                <a:ea typeface="Times New Roman"/>
                <a:cs typeface="Times New Roman"/>
                <a:sym typeface="Times New Roman"/>
              </a:defRPr>
            </a:pPr>
            <a:r>
              <a:t>Acemoglu, Johnson, and Robinson examine this question in “Rise of Europe: Atlantic Trade” (American Economic Review, 2005). </a:t>
            </a:r>
          </a:p>
          <a:p>
            <a:pPr marL="206943" indent="-206943" defTabSz="393192">
              <a:spcBef>
                <a:spcPts val="1000"/>
              </a:spcBef>
              <a:buSzPct val="100000"/>
              <a:buChar char="•"/>
              <a:defRPr sz="2064">
                <a:latin typeface="Times New Roman"/>
                <a:ea typeface="Times New Roman"/>
                <a:cs typeface="Times New Roman"/>
                <a:sym typeface="Times New Roman"/>
              </a:defRPr>
            </a:pPr>
            <a:r>
              <a:t>We’ll see that the discussion here resonates with the debate between Brenner and Postan, and matters for interpretations of whether or not commercialization must have been good for institutional development. </a:t>
            </a:r>
          </a:p>
          <a:p>
            <a:pPr marL="206943" indent="-206943" defTabSz="393192">
              <a:spcBef>
                <a:spcPts val="1000"/>
              </a:spcBef>
              <a:buSzPct val="100000"/>
              <a:buChar char="•"/>
              <a:defRPr sz="2064">
                <a:latin typeface="Times New Roman"/>
                <a:ea typeface="Times New Roman"/>
                <a:cs typeface="Times New Roman"/>
                <a:sym typeface="Times New Roman"/>
              </a:defRPr>
            </a:pPr>
            <a:r>
              <a:t>Close aggregate association between growth and the expansion of overseas trade after 1492.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10. Industrial Revolutions II (Feb 27):…"/>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278892">
              <a:spcBef>
                <a:spcPts val="0"/>
              </a:spcBef>
              <a:buSzTx/>
              <a:buFontTx/>
              <a:buNone/>
              <a:defRPr b="1" sz="1464">
                <a:latin typeface="+mj-lt"/>
                <a:ea typeface="+mj-ea"/>
                <a:cs typeface="+mj-cs"/>
                <a:sym typeface="Helvetica"/>
              </a:defRPr>
            </a:pPr>
            <a:r>
              <a:t>10. Industrial Revolutions II (Feb 27):</a:t>
            </a:r>
            <a:endParaRPr b="0"/>
          </a:p>
          <a:p>
            <a:pPr marL="122321" indent="-122321"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Read Before</a:t>
            </a:r>
            <a:r>
              <a:t>: Joel Mokyr (1990): </a:t>
            </a:r>
            <a:r>
              <a:rPr i="1"/>
              <a:t>Lever of Riches</a:t>
            </a:r>
            <a:r>
              <a:t>, chapter 5 “The Years of Miracles” &lt;</a:t>
            </a:r>
            <a:r>
              <a:rPr u="sng">
                <a:solidFill>
                  <a:srgbClr val="0000FF"/>
                </a:solidFill>
                <a:uFill>
                  <a:solidFill>
                    <a:srgbClr val="0000FF"/>
                  </a:solidFill>
                </a:uFill>
                <a:hlinkClick r:id="rId2" invalidUrl="" action="" tgtFrame="" tooltip="" history="1" highlightClick="0" endSnd="0"/>
              </a:rPr>
              <a:t>https://delong.typepad.com/files/mokyr-lever-revolution.pdf</a:t>
            </a:r>
            <a:r>
              <a:t>&gt; </a:t>
            </a:r>
          </a:p>
          <a:p>
            <a:pPr marL="122321" indent="-122321"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Read Before</a:t>
            </a:r>
            <a:r>
              <a:t>: Karl Marx and Friedrich Engels (1848): </a:t>
            </a:r>
            <a:r>
              <a:rPr i="1"/>
              <a:t>The Communist Manifesto</a:t>
            </a:r>
            <a:r>
              <a:t> &lt;</a:t>
            </a:r>
            <a:r>
              <a:rPr u="sng">
                <a:solidFill>
                  <a:srgbClr val="0000FF"/>
                </a:solidFill>
                <a:uFill>
                  <a:solidFill>
                    <a:srgbClr val="0000FF"/>
                  </a:solidFill>
                </a:uFill>
                <a:hlinkClick r:id="rId3" invalidUrl="" action="" tgtFrame="" tooltip="" history="1" highlightClick="0" endSnd="0"/>
              </a:rPr>
              <a:t>https://www.marxists.org/archive/marx/works/download/pdf/Manifesto.pdf</a:t>
            </a:r>
            <a:r>
              <a:t>&gt; </a:t>
            </a:r>
          </a:p>
          <a:p>
            <a:pPr marL="122321" indent="-122321" defTabSz="278892">
              <a:spcBef>
                <a:spcPts val="0"/>
              </a:spcBef>
              <a:buFontTx/>
              <a:defRPr b="1" sz="1220">
                <a:latin typeface="Times New Roman"/>
                <a:ea typeface="Times New Roman"/>
                <a:cs typeface="Times New Roman"/>
                <a:sym typeface="Times New Roman"/>
              </a:defRPr>
            </a:pPr>
            <a:r>
              <a:rPr>
                <a:latin typeface="+mj-lt"/>
                <a:ea typeface="+mj-ea"/>
                <a:cs typeface="+mj-cs"/>
                <a:sym typeface="Helvetica"/>
              </a:rPr>
              <a:t>Slides</a:t>
            </a:r>
            <a:r>
              <a:t>: </a:t>
            </a:r>
            <a:r>
              <a:rPr b="0"/>
              <a:t>&lt;https://github.com/braddelong/public-files/blob/master/econ-135-lecture-10.pptx&gt;</a:t>
            </a:r>
            <a:endParaRPr b="0"/>
          </a:p>
          <a:p>
            <a:pPr marL="122321" indent="-122321"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Start</a:t>
            </a:r>
            <a:r>
              <a:t>: Assignment 6: slow technological and organizational progress before 1500 paper; due Mar 4</a:t>
            </a:r>
          </a:p>
          <a:p>
            <a:pPr marL="0" indent="0" defTabSz="278892">
              <a:spcBef>
                <a:spcPts val="0"/>
              </a:spcBef>
              <a:buSzTx/>
              <a:buFontTx/>
              <a:buNone/>
              <a:defRPr b="1" sz="1464">
                <a:latin typeface="+mj-lt"/>
                <a:ea typeface="+mj-ea"/>
                <a:cs typeface="+mj-cs"/>
                <a:sym typeface="Helvetica"/>
              </a:defRPr>
            </a:pPr>
          </a:p>
          <a:p>
            <a:pPr marL="0" indent="0" defTabSz="278892">
              <a:spcBef>
                <a:spcPts val="0"/>
              </a:spcBef>
              <a:buSzTx/>
              <a:buFontTx/>
              <a:buNone/>
              <a:defRPr b="1" sz="1464">
                <a:latin typeface="+mj-lt"/>
                <a:ea typeface="+mj-ea"/>
                <a:cs typeface="+mj-cs"/>
                <a:sym typeface="Helvetica"/>
              </a:defRPr>
            </a:pPr>
            <a:r>
              <a:t>11. Why Northwest Europe? (Mar 3):</a:t>
            </a:r>
          </a:p>
          <a:p>
            <a:pPr marL="146785" indent="-146785"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Read: </a:t>
            </a:r>
            <a:r>
              <a:t>David Landes (2006): </a:t>
            </a:r>
            <a:r>
              <a:rPr i="1"/>
              <a:t>Why Europe and the West? Why Not China?</a:t>
            </a:r>
            <a:r>
              <a:t> &lt;</a:t>
            </a:r>
            <a:r>
              <a:rPr u="sng">
                <a:solidFill>
                  <a:srgbClr val="0000FF"/>
                </a:solidFill>
                <a:uFill>
                  <a:solidFill>
                    <a:srgbClr val="0000FF"/>
                  </a:solidFill>
                </a:uFill>
                <a:hlinkClick r:id="rId4" invalidUrl="" action="" tgtFrame="" tooltip="" history="1" highlightClick="0" endSnd="0"/>
              </a:rPr>
              <a:t>https://pubs.aeaweb.org/doi/pdfplus/10.1257/jep.20.2.3</a:t>
            </a:r>
            <a:r>
              <a:t>&gt;</a:t>
            </a:r>
          </a:p>
          <a:p>
            <a:pPr marL="122321" indent="-122321" defTabSz="278892">
              <a:spcBef>
                <a:spcPts val="0"/>
              </a:spcBef>
              <a:buFontTx/>
              <a:defRPr b="1" sz="1220">
                <a:latin typeface="Times New Roman"/>
                <a:ea typeface="Times New Roman"/>
                <a:cs typeface="Times New Roman"/>
                <a:sym typeface="Times New Roman"/>
              </a:defRPr>
            </a:pPr>
            <a:r>
              <a:rPr>
                <a:latin typeface="+mj-lt"/>
                <a:ea typeface="+mj-ea"/>
                <a:cs typeface="+mj-cs"/>
                <a:sym typeface="Helvetica"/>
              </a:rPr>
              <a:t>Slides</a:t>
            </a:r>
            <a:r>
              <a:t>: </a:t>
            </a:r>
            <a:r>
              <a:rPr b="0"/>
              <a:t>&lt;https://github.com/braddelong/public-files/blob/master/econ-135-lecture-11.pptx&gt;</a:t>
            </a:r>
          </a:p>
          <a:p>
            <a:pPr marL="122321" indent="-122321"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Finish</a:t>
            </a:r>
            <a:r>
              <a:t>: Assignment 6: slow technological and organizational progress before 1500 paper; due Mar 4</a:t>
            </a:r>
          </a:p>
          <a:p>
            <a:pPr marL="0" indent="0" defTabSz="278892">
              <a:spcBef>
                <a:spcPts val="0"/>
              </a:spcBef>
              <a:buSzTx/>
              <a:buFontTx/>
              <a:buNone/>
              <a:defRPr b="1" sz="1464">
                <a:latin typeface="+mj-lt"/>
                <a:ea typeface="+mj-ea"/>
                <a:cs typeface="+mj-cs"/>
                <a:sym typeface="Helvetica"/>
              </a:defRPr>
            </a:pPr>
          </a:p>
          <a:p>
            <a:pPr marL="0" indent="0" defTabSz="278892">
              <a:spcBef>
                <a:spcPts val="0"/>
              </a:spcBef>
              <a:buSzTx/>
              <a:buFontTx/>
              <a:buNone/>
              <a:defRPr b="1" sz="1464">
                <a:latin typeface="+mj-lt"/>
                <a:ea typeface="+mj-ea"/>
                <a:cs typeface="+mj-cs"/>
                <a:sym typeface="Helvetica"/>
              </a:defRPr>
            </a:pPr>
            <a:r>
              <a:t>12. Modern Economic Growth (Mar 5):</a:t>
            </a:r>
          </a:p>
          <a:p>
            <a:pPr marL="146785" indent="-146785"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Read: </a:t>
            </a:r>
            <a:r>
              <a:t>J. Bradford DeLong: </a:t>
            </a:r>
            <a:r>
              <a:rPr i="1"/>
              <a:t>Slouching Towards Utopia?: An Economic History of the Long Twentieth Century</a:t>
            </a:r>
            <a:r>
              <a:t> DRAFT, selections &lt;</a:t>
            </a:r>
            <a:r>
              <a:rPr u="sng">
                <a:solidFill>
                  <a:srgbClr val="0000FF"/>
                </a:solidFill>
                <a:uFill>
                  <a:solidFill>
                    <a:srgbClr val="0000FF"/>
                  </a:solidFill>
                </a:uFill>
                <a:hlinkClick r:id="rId5" invalidUrl="" action="" tgtFrame="" tooltip="" history="1" highlightClick="0" endSnd="0"/>
              </a:rPr>
              <a:t>https://delong.typepad.com/files/slouching-towards-utopia-fall-2019.zip</a:t>
            </a:r>
            <a:r>
              <a:t>&gt;</a:t>
            </a:r>
          </a:p>
          <a:p>
            <a:pPr marL="122321" indent="-122321" defTabSz="278892">
              <a:spcBef>
                <a:spcPts val="0"/>
              </a:spcBef>
              <a:buFontTx/>
              <a:defRPr b="1" sz="1220">
                <a:latin typeface="Times New Roman"/>
                <a:ea typeface="Times New Roman"/>
                <a:cs typeface="Times New Roman"/>
                <a:sym typeface="Times New Roman"/>
              </a:defRPr>
            </a:pPr>
            <a:r>
              <a:rPr>
                <a:latin typeface="+mj-lt"/>
                <a:ea typeface="+mj-ea"/>
                <a:cs typeface="+mj-cs"/>
                <a:sym typeface="Helvetica"/>
              </a:rPr>
              <a:t>Slides</a:t>
            </a:r>
            <a:r>
              <a:t>: </a:t>
            </a:r>
            <a:r>
              <a:rPr b="0"/>
              <a:t>&lt;https://github.com/braddelong/public-files/blob/master/econ-135-lecture-12.pptx&gt;</a:t>
            </a:r>
            <a:endParaRPr b="0"/>
          </a:p>
          <a:p>
            <a:pPr marL="122321" indent="-122321"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Start</a:t>
            </a:r>
            <a:r>
              <a:t>: Assignment 7: post-1500 growth accelerations paper; due March 11</a:t>
            </a:r>
          </a:p>
          <a:p>
            <a:pPr marL="0" indent="0" defTabSz="278892">
              <a:spcBef>
                <a:spcPts val="0"/>
              </a:spcBef>
              <a:buSzTx/>
              <a:buFontTx/>
              <a:buNone/>
              <a:defRPr b="1" sz="1464">
                <a:latin typeface="+mj-lt"/>
                <a:ea typeface="+mj-ea"/>
                <a:cs typeface="+mj-cs"/>
                <a:sym typeface="Helvetica"/>
              </a:defRPr>
            </a:pPr>
            <a:endParaRPr b="0"/>
          </a:p>
          <a:p>
            <a:pPr marL="0" indent="0" defTabSz="278892">
              <a:spcBef>
                <a:spcPts val="0"/>
              </a:spcBef>
              <a:buSzTx/>
              <a:buFontTx/>
              <a:buNone/>
              <a:defRPr b="1" sz="1464">
                <a:latin typeface="+mj-lt"/>
                <a:ea typeface="+mj-ea"/>
                <a:cs typeface="+mj-cs"/>
                <a:sym typeface="Helvetica"/>
              </a:defRPr>
            </a:pPr>
            <a:r>
              <a:t>13. U.S. Economic Ascendancy (Mar 10):</a:t>
            </a:r>
          </a:p>
          <a:p>
            <a:pPr marL="146785" indent="-146785"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Read: </a:t>
            </a:r>
            <a:r>
              <a:t>Claudia Goldin and Larry Katz: </a:t>
            </a:r>
            <a:r>
              <a:rPr i="1"/>
              <a:t>The Race Between Education and Technology</a:t>
            </a:r>
            <a:r>
              <a:t>, chapter 1 &lt;</a:t>
            </a:r>
            <a:r>
              <a:rPr u="sng">
                <a:solidFill>
                  <a:srgbClr val="0000FF"/>
                </a:solidFill>
                <a:uFill>
                  <a:solidFill>
                    <a:srgbClr val="0000FF"/>
                  </a:solidFill>
                </a:uFill>
                <a:hlinkClick r:id="rId6" invalidUrl="" action="" tgtFrame="" tooltip="" history="1" highlightClick="0" endSnd="0"/>
              </a:rPr>
              <a:t>https://delong.typepad.com/files/goldin-katz-race-i.pdf</a:t>
            </a:r>
            <a:r>
              <a:t>&gt;</a:t>
            </a:r>
          </a:p>
          <a:p>
            <a:pPr marL="146785" indent="-146785"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Slides</a:t>
            </a:r>
            <a:r>
              <a:t>: </a:t>
            </a:r>
            <a:r>
              <a:t>&lt;https://github.com/braddelong/public-files/blob/master/econ-135-lecture-13.pptx&gt;</a:t>
            </a:r>
          </a:p>
          <a:p>
            <a:pPr marL="122321" indent="-122321"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Finish</a:t>
            </a:r>
            <a:r>
              <a:t>: Assignment 7: post-1500 growth accelerations paper; due March 11</a:t>
            </a:r>
          </a:p>
        </p:txBody>
      </p:sp>
      <p:sp>
        <p:nvSpPr>
          <p:cNvPr id="40" name="Roadmap for the Next Two Weeks"/>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latin typeface="+mj-lt"/>
                <a:ea typeface="+mj-ea"/>
                <a:cs typeface="+mj-cs"/>
                <a:sym typeface="Helvetica"/>
              </a:defRPr>
            </a:lvl1pPr>
          </a:lstStyle>
          <a:p>
            <a:pPr/>
            <a:r>
              <a:t>Roadmap for the Next Two Weeks</a:t>
            </a:r>
          </a:p>
        </p:txBody>
      </p:sp>
      <p:sp>
        <p:nvSpPr>
          <p:cNvPr id="41" name="9:40-9:42"/>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9:40-9:42</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Industrial Revolution: Atlantic Expans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Industrial Revolution: Atlantic Expansion</a:t>
            </a:r>
          </a:p>
        </p:txBody>
      </p:sp>
      <p:sp>
        <p:nvSpPr>
          <p:cNvPr id="129"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30" name="Which countries developed constitutional regime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65175">
              <a:spcBef>
                <a:spcPts val="600"/>
              </a:spcBef>
              <a:defRPr b="1" sz="1392">
                <a:latin typeface="+mj-lt"/>
                <a:ea typeface="+mj-ea"/>
                <a:cs typeface="+mj-cs"/>
                <a:sym typeface="Helvetica"/>
              </a:defRPr>
            </a:pPr>
            <a:r>
              <a:t>Which countries developed constitutional regimes?</a:t>
            </a:r>
          </a:p>
          <a:p>
            <a:pPr marL="139566" indent="-139566" defTabSz="265175">
              <a:spcBef>
                <a:spcPts val="600"/>
              </a:spcBef>
              <a:buSzPct val="100000"/>
              <a:buChar char="•"/>
              <a:defRPr sz="1392">
                <a:latin typeface="Times New Roman"/>
                <a:ea typeface="Times New Roman"/>
                <a:cs typeface="Times New Roman"/>
                <a:sym typeface="Times New Roman"/>
              </a:defRPr>
            </a:pPr>
            <a:r>
              <a:t>Major issue in early modern Europe: security of property rights for merchants and control of entry into overseas trade. These economic institutions determined by the distribution of political power. </a:t>
            </a:r>
          </a:p>
          <a:p>
            <a:pPr marL="139566" indent="-139566" defTabSz="265175">
              <a:spcBef>
                <a:spcPts val="600"/>
              </a:spcBef>
              <a:buSzPct val="100000"/>
              <a:buChar char="•"/>
              <a:defRPr sz="1392">
                <a:latin typeface="Times New Roman"/>
                <a:ea typeface="Times New Roman"/>
                <a:cs typeface="Times New Roman"/>
                <a:sym typeface="Times New Roman"/>
              </a:defRPr>
            </a:pPr>
            <a:r>
              <a:t>In absolutist monarchies, less security of property rights and crown monopoly of foreign trade. </a:t>
            </a:r>
          </a:p>
          <a:p>
            <a:pPr marL="139566" indent="-139566" defTabSz="265175">
              <a:spcBef>
                <a:spcPts val="600"/>
              </a:spcBef>
              <a:buSzPct val="100000"/>
              <a:buChar char="•"/>
              <a:defRPr sz="1392">
                <a:latin typeface="Times New Roman"/>
                <a:ea typeface="Times New Roman"/>
                <a:cs typeface="Times New Roman"/>
                <a:sym typeface="Times New Roman"/>
              </a:defRPr>
            </a:pPr>
            <a:r>
              <a:t>Development of constraints in Britain and the Netherlands related to conflict between merchants and Crown. </a:t>
            </a:r>
          </a:p>
          <a:p>
            <a:pPr marL="139566" indent="-139566" defTabSz="265175">
              <a:spcBef>
                <a:spcPts val="600"/>
              </a:spcBef>
              <a:buSzPct val="100000"/>
              <a:buChar char="•"/>
              <a:defRPr sz="1392">
                <a:latin typeface="Times New Roman"/>
                <a:ea typeface="Times New Roman"/>
                <a:cs typeface="Times New Roman"/>
                <a:sym typeface="Times New Roman"/>
              </a:defRPr>
            </a:pPr>
            <a:r>
              <a:t>Institutional change driven by opening of Atlantic trade which enriched and empowered those with an interest in restraining power – English Civil War and Glorious Revolution, Dutch Revolt. </a:t>
            </a:r>
          </a:p>
          <a:p>
            <a:pPr marL="139566" indent="-139566" defTabSz="265175">
              <a:spcBef>
                <a:spcPts val="600"/>
              </a:spcBef>
              <a:buSzPct val="100000"/>
              <a:buChar char="•"/>
              <a:defRPr sz="1392">
                <a:latin typeface="Times New Roman"/>
                <a:ea typeface="Times New Roman"/>
                <a:cs typeface="Times New Roman"/>
                <a:sym typeface="Times New Roman"/>
              </a:defRPr>
            </a:pPr>
            <a:r>
              <a:t>Thus rise of Western Europe was in fact the rise of Atlantic Europe. But not all Atlantic nations gained. </a:t>
            </a:r>
          </a:p>
          <a:p>
            <a:pPr marL="139566" indent="-139566" defTabSz="265175">
              <a:spcBef>
                <a:spcPts val="600"/>
              </a:spcBef>
              <a:buSzPct val="100000"/>
              <a:buChar char="•"/>
              <a:defRPr sz="1392">
                <a:latin typeface="Times New Roman"/>
                <a:ea typeface="Times New Roman"/>
                <a:cs typeface="Times New Roman"/>
                <a:sym typeface="Times New Roman"/>
              </a:defRPr>
            </a:pPr>
            <a:r>
              <a:t>Changing environment: opening of trade routes to New World and Asia via the Atlantic. </a:t>
            </a:r>
          </a:p>
          <a:p>
            <a:pPr marL="139566" indent="-139566" defTabSz="265175">
              <a:spcBef>
                <a:spcPts val="600"/>
              </a:spcBef>
              <a:buSzPct val="100000"/>
              <a:buChar char="•"/>
              <a:defRPr sz="1392">
                <a:latin typeface="Times New Roman"/>
                <a:ea typeface="Times New Roman"/>
                <a:cs typeface="Times New Roman"/>
                <a:sym typeface="Times New Roman"/>
              </a:defRPr>
            </a:pPr>
            <a:r>
              <a:t>Different effects of this new economic opportunity depending on economic and political institutions </a:t>
            </a:r>
          </a:p>
          <a:p>
            <a:pPr marL="139566" indent="-139566" defTabSz="265175">
              <a:spcBef>
                <a:spcPts val="600"/>
              </a:spcBef>
              <a:buSzPct val="100000"/>
              <a:buChar char="•"/>
              <a:defRPr sz="1392">
                <a:latin typeface="Times New Roman"/>
                <a:ea typeface="Times New Roman"/>
                <a:cs typeface="Times New Roman"/>
                <a:sym typeface="Times New Roman"/>
              </a:defRPr>
            </a:pPr>
            <a:r>
              <a:t>In countries with access to the Atlantic and with some degree of entry into foreign trade (i.e., Britain and the Netherlands): new groups of merchants enriched. </a:t>
            </a:r>
          </a:p>
          <a:p>
            <a:pPr marL="139566" indent="-139566" defTabSz="265175">
              <a:spcBef>
                <a:spcPts val="600"/>
              </a:spcBef>
              <a:buSzPct val="100000"/>
              <a:buChar char="•"/>
              <a:defRPr sz="1392">
                <a:latin typeface="Times New Roman"/>
                <a:ea typeface="Times New Roman"/>
                <a:cs typeface="Times New Roman"/>
                <a:sym typeface="Times New Roman"/>
              </a:defRPr>
            </a:pPr>
            <a:r>
              <a:t>In countries with tight crown monopoly of trade (i.e., Spain, Portugal, France), the monarchy and its allies became the main beneficiaries </a:t>
            </a:r>
          </a:p>
          <a:p>
            <a:pPr marL="139566" indent="-139566" defTabSz="265175">
              <a:spcBef>
                <a:spcPts val="600"/>
              </a:spcBef>
              <a:buSzPct val="100000"/>
              <a:buChar char="•"/>
              <a:defRPr sz="1392">
                <a:latin typeface="Times New Roman"/>
                <a:ea typeface="Times New Roman"/>
                <a:cs typeface="Times New Roman"/>
                <a:sym typeface="Times New Roman"/>
              </a:defRPr>
            </a:pPr>
            <a:r>
              <a:t>For countries without access to the Atlantic; no direct benefits and indirect costs through diversion of trade </a:t>
            </a:r>
          </a:p>
          <a:p>
            <a:pPr marL="139566" indent="-139566" defTabSz="265175">
              <a:spcBef>
                <a:spcPts val="600"/>
              </a:spcBef>
              <a:buSzPct val="100000"/>
              <a:buChar char="•"/>
              <a:defRPr sz="1392">
                <a:latin typeface="Times New Roman"/>
                <a:ea typeface="Times New Roman"/>
                <a:cs typeface="Times New Roman"/>
                <a:sym typeface="Times New Roman"/>
              </a:defRPr>
            </a:pPr>
            <a:r>
              <a:t>The enrichment of new groups outside of the Royal coalition was crucial. They had vested interest in more secure property rights and in restraining monopolies. </a:t>
            </a:r>
          </a:p>
          <a:p>
            <a:pPr marL="139566" indent="-139566" defTabSz="265175">
              <a:spcBef>
                <a:spcPts val="600"/>
              </a:spcBef>
              <a:buSzPct val="100000"/>
              <a:buChar char="•"/>
              <a:defRPr sz="1392">
                <a:latin typeface="Times New Roman"/>
                <a:ea typeface="Times New Roman"/>
                <a:cs typeface="Times New Roman"/>
                <a:sym typeface="Times New Roman"/>
              </a:defRPr>
            </a:pPr>
            <a:r>
              <a:t>The enrichment of these groups through inter-Oceanic trade strengthened their resources and political power and culminated in the Dutch Revolt and in Britain the Civil War and Glorious Revolution. </a:t>
            </a:r>
            <a:br/>
          </a:p>
        </p:txBody>
      </p:sp>
      <p:sp>
        <p:nvSpPr>
          <p:cNvPr id="131" name="10:20-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10:20-10:35</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Assessing the North-Thomas View"/>
          <p:cNvSpPr txBox="1"/>
          <p:nvPr>
            <p:ph type="title" idx="4294967295"/>
          </p:nvPr>
        </p:nvSpPr>
        <p:spPr>
          <a:xfrm>
            <a:off x="277663" y="-1"/>
            <a:ext cx="8572501" cy="1270001"/>
          </a:xfrm>
          <a:prstGeom prst="rect">
            <a:avLst/>
          </a:prstGeom>
        </p:spPr>
        <p:txBody>
          <a:bodyPr>
            <a:normAutofit fontScale="100000" lnSpcReduction="0"/>
          </a:bodyPr>
          <a:lstStyle>
            <a:lvl1pPr defTabSz="306324">
              <a:defRPr sz="4020">
                <a:solidFill>
                  <a:srgbClr val="008000"/>
                </a:solidFill>
              </a:defRPr>
            </a:lvl1pPr>
          </a:lstStyle>
          <a:p>
            <a:pPr/>
            <a:r>
              <a:t>Assessing the North-Thomas View</a:t>
            </a:r>
          </a:p>
        </p:txBody>
      </p:sp>
      <p:sp>
        <p:nvSpPr>
          <p:cNvPr id="13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35" name="We now think it is incomplet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16052">
              <a:spcBef>
                <a:spcPts val="1000"/>
              </a:spcBef>
              <a:defRPr b="1" sz="2184">
                <a:latin typeface="+mj-lt"/>
                <a:ea typeface="+mj-ea"/>
                <a:cs typeface="+mj-cs"/>
                <a:sym typeface="Helvetica"/>
              </a:defRPr>
            </a:pPr>
            <a:r>
              <a:t>We now think it is incomplete:</a:t>
            </a:r>
          </a:p>
          <a:p>
            <a:pPr marL="218974" indent="-218974" defTabSz="416052">
              <a:spcBef>
                <a:spcPts val="1000"/>
              </a:spcBef>
              <a:buSzPct val="100000"/>
              <a:buChar char="•"/>
              <a:defRPr sz="2184">
                <a:latin typeface="Times New Roman"/>
                <a:ea typeface="Times New Roman"/>
                <a:cs typeface="Times New Roman"/>
                <a:sym typeface="Times New Roman"/>
              </a:defRPr>
            </a:pPr>
            <a:r>
              <a:t>North and Thomas’ view incomplete. They do not explain why this all happened in Britain. North and Thomas argued that this was due to initially good institutions (Tudor monarchy in England was relatively constrained already), but this is not sufficient to explain who did well (e.g. Italian city states had best institutions but stagnated). </a:t>
            </a:r>
          </a:p>
          <a:p>
            <a:pPr marL="218974" indent="-218974" defTabSz="416052">
              <a:spcBef>
                <a:spcPts val="1000"/>
              </a:spcBef>
              <a:buSzPct val="100000"/>
              <a:buChar char="•"/>
              <a:defRPr sz="2184">
                <a:latin typeface="Times New Roman"/>
                <a:ea typeface="Times New Roman"/>
                <a:cs typeface="Times New Roman"/>
                <a:sym typeface="Times New Roman"/>
              </a:defRPr>
            </a:pPr>
            <a:r>
              <a:t>Crucial interaction between initial institutions and access to Atlantic/Overseas trading opportunities. </a:t>
            </a:r>
          </a:p>
          <a:p>
            <a:pPr marL="218974" indent="-218974" defTabSz="416052">
              <a:spcBef>
                <a:spcPts val="1000"/>
              </a:spcBef>
              <a:buSzPct val="100000"/>
              <a:buChar char="•"/>
              <a:defRPr sz="2184">
                <a:latin typeface="Times New Roman"/>
                <a:ea typeface="Times New Roman"/>
                <a:cs typeface="Times New Roman"/>
                <a:sym typeface="Times New Roman"/>
              </a:defRPr>
            </a:pPr>
            <a:r>
              <a:t>In fact, while in Britain and the Netherlands trade went hand in hand with improvements of institutions, in Spain there was institutional decline. </a:t>
            </a:r>
          </a:p>
          <a:p>
            <a:pPr marL="218974" indent="-218974" defTabSz="416052">
              <a:spcBef>
                <a:spcPts val="1000"/>
              </a:spcBef>
              <a:buSzPct val="100000"/>
              <a:buChar char="•"/>
              <a:defRPr sz="2184">
                <a:latin typeface="Times New Roman"/>
                <a:ea typeface="Times New Roman"/>
                <a:cs typeface="Times New Roman"/>
                <a:sym typeface="Times New Roman"/>
              </a:defRPr>
            </a:pPr>
            <a:r>
              <a:t>This is very much like Brenner’s story. It is the initial institutions (balance of power in society) that determines the implications of a big trade shock.</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The European Marriage Pattern and European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The European Marriage Pattern and European Growth</a:t>
            </a:r>
          </a:p>
        </p:txBody>
      </p:sp>
      <p:sp>
        <p:nvSpPr>
          <p:cNvPr id="138" name="Malthus: positive and preventative check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6324">
              <a:spcBef>
                <a:spcPts val="800"/>
              </a:spcBef>
              <a:defRPr b="1" sz="1608">
                <a:latin typeface="+mj-lt"/>
                <a:ea typeface="+mj-ea"/>
                <a:cs typeface="+mj-cs"/>
                <a:sym typeface="Helvetica"/>
              </a:defRPr>
            </a:pPr>
            <a:r>
              <a:t>Malthus: positive and preventative checks:</a:t>
            </a:r>
          </a:p>
          <a:p>
            <a:pPr marL="161223" indent="-161223" defTabSz="306324">
              <a:spcBef>
                <a:spcPts val="800"/>
              </a:spcBef>
              <a:buSzPct val="100000"/>
              <a:buChar char="•"/>
              <a:defRPr sz="1608">
                <a:latin typeface="Times New Roman"/>
                <a:ea typeface="Times New Roman"/>
                <a:cs typeface="Times New Roman"/>
                <a:sym typeface="Times New Roman"/>
              </a:defRPr>
            </a:pPr>
            <a:r>
              <a:t>Positive checks: events that raised the death rate, such as famines, disease, and war. We discussed that these may occur as rising population puts downward pressure on wages. </a:t>
            </a:r>
          </a:p>
          <a:p>
            <a:pPr marL="161223" indent="-161223" defTabSz="306324">
              <a:spcBef>
                <a:spcPts val="800"/>
              </a:spcBef>
              <a:buSzPct val="100000"/>
              <a:buChar char="•"/>
              <a:defRPr sz="1608">
                <a:latin typeface="Times New Roman"/>
                <a:ea typeface="Times New Roman"/>
                <a:cs typeface="Times New Roman"/>
                <a:sym typeface="Times New Roman"/>
              </a:defRPr>
            </a:pPr>
            <a:r>
              <a:t>Preventative checks: behavior that lowered the fertility rate - delaying the age of marriage for women or preventing some women from marrying altogether. </a:t>
            </a:r>
          </a:p>
          <a:p>
            <a:pPr marL="161223" indent="-161223" defTabSz="306324">
              <a:spcBef>
                <a:spcPts val="800"/>
              </a:spcBef>
              <a:buSzPct val="100000"/>
              <a:buChar char="•"/>
              <a:defRPr sz="1608">
                <a:latin typeface="Times New Roman"/>
                <a:ea typeface="Times New Roman"/>
                <a:cs typeface="Times New Roman"/>
                <a:sym typeface="Times New Roman"/>
              </a:defRPr>
            </a:pPr>
            <a:r>
              <a:t>Societies where the positive check operates have a low level of average income since population expansion is only restrained by mortality. </a:t>
            </a:r>
          </a:p>
          <a:p>
            <a:pPr marL="161223" indent="-161223" defTabSz="306324">
              <a:spcBef>
                <a:spcPts val="800"/>
              </a:spcBef>
              <a:buSzPct val="100000"/>
              <a:buChar char="•"/>
              <a:defRPr sz="1608">
                <a:latin typeface="Times New Roman"/>
                <a:ea typeface="Times New Roman"/>
                <a:cs typeface="Times New Roman"/>
                <a:sym typeface="Times New Roman"/>
              </a:defRPr>
            </a:pPr>
            <a:r>
              <a:t>Societies where the preventive check operates have a higher level of average income since the birth rate falls if income drops and the fall in fertility relieves the population pressure, thereby, cushioning the income drop. </a:t>
            </a:r>
          </a:p>
          <a:p>
            <a:pPr marL="161223" indent="-161223" defTabSz="306324">
              <a:spcBef>
                <a:spcPts val="800"/>
              </a:spcBef>
              <a:buSzPct val="100000"/>
              <a:buChar char="•"/>
              <a:defRPr sz="1608">
                <a:latin typeface="Times New Roman"/>
                <a:ea typeface="Times New Roman"/>
                <a:cs typeface="Times New Roman"/>
                <a:sym typeface="Times New Roman"/>
              </a:defRPr>
            </a:pPr>
            <a:r>
              <a:t>In Bulgaria in 1900,all women (99%)eventually married and most married in their teens. </a:t>
            </a:r>
          </a:p>
          <a:p>
            <a:pPr lvl="1" marL="416493" indent="-161223" defTabSz="306324">
              <a:spcBef>
                <a:spcPts val="800"/>
              </a:spcBef>
              <a:buSzPct val="100000"/>
              <a:buChar char="•"/>
              <a:defRPr sz="1608">
                <a:latin typeface="Times New Roman"/>
                <a:ea typeface="Times New Roman"/>
                <a:cs typeface="Times New Roman"/>
                <a:sym typeface="Times New Roman"/>
              </a:defRPr>
            </a:pPr>
            <a:r>
              <a:t>Bulgaria was a positive check society </a:t>
            </a:r>
          </a:p>
          <a:p>
            <a:pPr lvl="1" marL="416493" indent="-161223" defTabSz="306324">
              <a:spcBef>
                <a:spcPts val="800"/>
              </a:spcBef>
              <a:buSzPct val="100000"/>
              <a:buChar char="•"/>
              <a:defRPr sz="1608">
                <a:latin typeface="Times New Roman"/>
                <a:ea typeface="Times New Roman"/>
                <a:cs typeface="Times New Roman"/>
                <a:sym typeface="Times New Roman"/>
              </a:defRPr>
            </a:pPr>
            <a:r>
              <a:t>CBR was very high and independent of income. </a:t>
            </a:r>
          </a:p>
          <a:p>
            <a:pPr marL="161223" indent="-161223" defTabSz="306324">
              <a:spcBef>
                <a:spcPts val="800"/>
              </a:spcBef>
              <a:buSzPct val="100000"/>
              <a:buChar char="•"/>
              <a:defRPr sz="1608">
                <a:latin typeface="Times New Roman"/>
                <a:ea typeface="Times New Roman"/>
                <a:cs typeface="Times New Roman"/>
                <a:sym typeface="Times New Roman"/>
              </a:defRPr>
            </a:pPr>
            <a:r>
              <a:t>In Belgium in 1900, 17% of the women never married and most who did married late. </a:t>
            </a:r>
          </a:p>
          <a:p>
            <a:pPr lvl="1" marL="416493" indent="-161223" defTabSz="306324">
              <a:spcBef>
                <a:spcPts val="800"/>
              </a:spcBef>
              <a:buSzPct val="100000"/>
              <a:buChar char="•"/>
              <a:defRPr sz="1608">
                <a:latin typeface="Times New Roman"/>
                <a:ea typeface="Times New Roman"/>
                <a:cs typeface="Times New Roman"/>
                <a:sym typeface="Times New Roman"/>
              </a:defRPr>
            </a:pPr>
            <a:r>
              <a:t>Belgium was a preventive check society. </a:t>
            </a:r>
          </a:p>
          <a:p>
            <a:pPr lvl="1" marL="416493" indent="-161223" defTabSz="306324">
              <a:spcBef>
                <a:spcPts val="800"/>
              </a:spcBef>
              <a:buSzPct val="100000"/>
              <a:buChar char="•"/>
              <a:defRPr sz="1608">
                <a:latin typeface="Times New Roman"/>
                <a:ea typeface="Times New Roman"/>
                <a:cs typeface="Times New Roman"/>
                <a:sym typeface="Times New Roman"/>
              </a:defRPr>
            </a:pPr>
            <a:r>
              <a:t>CBR was lowered and could rise and fall with the income as marriage ages and proportions changed. </a:t>
            </a:r>
          </a:p>
        </p:txBody>
      </p:sp>
      <p:sp>
        <p:nvSpPr>
          <p:cNvPr id="139" name="10:10-10:1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10:10-10:15</a:t>
            </a:r>
          </a:p>
        </p:txBody>
      </p:sp>
      <p:sp>
        <p:nvSpPr>
          <p:cNvPr id="140"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A Line from Trieste on the Adriatic to Stettin on the Baltic Divides Continental Europ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solidFill>
                  <a:srgbClr val="008000"/>
                </a:solidFill>
              </a:defRPr>
            </a:lvl1pPr>
          </a:lstStyle>
          <a:p>
            <a:pPr/>
            <a:r>
              <a:t>A Line from Trieste on the Adriatic to Stettin on the Baltic Divides Continental Europe</a:t>
            </a:r>
          </a:p>
        </p:txBody>
      </p:sp>
      <p:sp>
        <p:nvSpPr>
          <p:cNvPr id="143" name="Preventative checks west; positive checks east:…"/>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b="1" sz="1584">
                <a:latin typeface="+mj-lt"/>
                <a:ea typeface="+mj-ea"/>
                <a:cs typeface="+mj-cs"/>
                <a:sym typeface="Helvetica"/>
              </a:defRPr>
            </a:pPr>
            <a:r>
              <a:t>Preventative checks west; positive checks east:</a:t>
            </a:r>
          </a:p>
          <a:p>
            <a:pPr marL="158816" indent="-158816" defTabSz="301752">
              <a:spcBef>
                <a:spcPts val="700"/>
              </a:spcBef>
              <a:buSzPct val="100000"/>
              <a:buChar char="•"/>
              <a:defRPr sz="1584">
                <a:latin typeface="Times New Roman"/>
                <a:ea typeface="Times New Roman"/>
                <a:cs typeface="Times New Roman"/>
                <a:sym typeface="Times New Roman"/>
              </a:defRPr>
            </a:pPr>
            <a:r>
              <a:t>Western Europe was distinctive:</a:t>
            </a:r>
          </a:p>
          <a:p>
            <a:pPr lvl="1" marL="410276" indent="-158816" defTabSz="301752">
              <a:spcBef>
                <a:spcPts val="700"/>
              </a:spcBef>
              <a:buSzPct val="100000"/>
              <a:buChar char="•"/>
              <a:defRPr sz="1584">
                <a:latin typeface="Times New Roman"/>
                <a:ea typeface="Times New Roman"/>
                <a:cs typeface="Times New Roman"/>
                <a:sym typeface="Times New Roman"/>
              </a:defRPr>
            </a:pPr>
            <a:r>
              <a:t>It had a preventive check demographic system. </a:t>
            </a:r>
          </a:p>
          <a:p>
            <a:pPr lvl="1" marL="410276" indent="-158816" defTabSz="301752">
              <a:spcBef>
                <a:spcPts val="700"/>
              </a:spcBef>
              <a:buSzPct val="100000"/>
              <a:buChar char="•"/>
              <a:defRPr sz="1584">
                <a:latin typeface="Times New Roman"/>
                <a:ea typeface="Times New Roman"/>
                <a:cs typeface="Times New Roman"/>
                <a:sym typeface="Times New Roman"/>
              </a:defRPr>
            </a:pPr>
            <a:r>
              <a:t>Birth and death rates were lower. </a:t>
            </a:r>
          </a:p>
          <a:p>
            <a:pPr lvl="1" marL="410276" indent="-158816" defTabSz="301752">
              <a:spcBef>
                <a:spcPts val="700"/>
              </a:spcBef>
              <a:buSzPct val="100000"/>
              <a:buChar char="•"/>
              <a:defRPr sz="1584">
                <a:latin typeface="Times New Roman"/>
                <a:ea typeface="Times New Roman"/>
                <a:cs typeface="Times New Roman"/>
                <a:sym typeface="Times New Roman"/>
              </a:defRPr>
            </a:pPr>
            <a:r>
              <a:t>The standard of living was always higher. </a:t>
            </a:r>
          </a:p>
          <a:p>
            <a:pPr lvl="1" marL="410276" indent="-158816" defTabSz="301752">
              <a:spcBef>
                <a:spcPts val="700"/>
              </a:spcBef>
              <a:buSzPct val="100000"/>
              <a:buChar char="•"/>
              <a:defRPr sz="1584">
                <a:latin typeface="Times New Roman"/>
                <a:ea typeface="Times New Roman"/>
                <a:cs typeface="Times New Roman"/>
                <a:sym typeface="Times New Roman"/>
              </a:defRPr>
            </a:pPr>
            <a:r>
              <a:t>The higher standard of living could have provided more scope for savings and investment, allowing western Europe’s lead grew over time. </a:t>
            </a:r>
          </a:p>
          <a:p>
            <a:pPr lvl="1" marL="410276" indent="-158816" defTabSz="301752">
              <a:spcBef>
                <a:spcPts val="700"/>
              </a:spcBef>
              <a:buSzPct val="100000"/>
              <a:buChar char="•"/>
              <a:defRPr sz="1584">
                <a:latin typeface="Times New Roman"/>
                <a:ea typeface="Times New Roman"/>
                <a:cs typeface="Times New Roman"/>
                <a:sym typeface="Times New Roman"/>
              </a:defRPr>
            </a:pPr>
            <a:r>
              <a:t>Hence, Hajnal argued that distinctive family structure could explain the rise of the Western world. </a:t>
            </a:r>
          </a:p>
          <a:p>
            <a:pPr marL="158816" indent="-158816" defTabSz="301752">
              <a:spcBef>
                <a:spcPts val="700"/>
              </a:spcBef>
              <a:buSzPct val="100000"/>
              <a:buChar char="•"/>
              <a:defRPr sz="1584">
                <a:latin typeface="Times New Roman"/>
                <a:ea typeface="Times New Roman"/>
                <a:cs typeface="Times New Roman"/>
                <a:sym typeface="Times New Roman"/>
              </a:defRPr>
            </a:pPr>
            <a:r>
              <a:t>But:</a:t>
            </a:r>
          </a:p>
          <a:p>
            <a:pPr lvl="1" marL="410276" indent="-158816" defTabSz="301752">
              <a:spcBef>
                <a:spcPts val="700"/>
              </a:spcBef>
              <a:buSzPct val="100000"/>
              <a:buChar char="•"/>
              <a:defRPr sz="1584">
                <a:latin typeface="Times New Roman"/>
                <a:ea typeface="Times New Roman"/>
                <a:cs typeface="Times New Roman"/>
                <a:sym typeface="Times New Roman"/>
              </a:defRPr>
            </a:pPr>
            <a:r>
              <a:t>Research on Asia - such as the seminal work by Ken Pomeranz that we will discuss later in this lecture - has brought this view into question. </a:t>
            </a:r>
          </a:p>
          <a:p>
            <a:pPr lvl="1" marL="410276" indent="-158816" defTabSz="301752">
              <a:spcBef>
                <a:spcPts val="700"/>
              </a:spcBef>
              <a:buSzPct val="100000"/>
              <a:buChar char="•"/>
              <a:defRPr sz="1584">
                <a:latin typeface="Times New Roman"/>
                <a:ea typeface="Times New Roman"/>
                <a:cs typeface="Times New Roman"/>
                <a:sym typeface="Times New Roman"/>
              </a:defRPr>
            </a:pPr>
            <a:r>
              <a:t>A variety of historical evidence shows that in China, high rates of female infanticide were used as a preventative check on fertility. </a:t>
            </a:r>
          </a:p>
          <a:p>
            <a:pPr lvl="1" marL="410276" indent="-158816" defTabSz="301752">
              <a:spcBef>
                <a:spcPts val="700"/>
              </a:spcBef>
              <a:buSzPct val="100000"/>
              <a:buChar char="•"/>
              <a:defRPr sz="1584">
                <a:latin typeface="Times New Roman"/>
                <a:ea typeface="Times New Roman"/>
                <a:cs typeface="Times New Roman"/>
                <a:sym typeface="Times New Roman"/>
              </a:defRPr>
            </a:pPr>
            <a:r>
              <a:t>It was not uncommon for female infanticide rates to be as high as one third, and infanticide appears to have responded to economic conditions. </a:t>
            </a:r>
          </a:p>
          <a:p>
            <a:pPr lvl="1" marL="410276" indent="-158816" defTabSz="301752">
              <a:spcBef>
                <a:spcPts val="700"/>
              </a:spcBef>
              <a:buSzPct val="100000"/>
              <a:buChar char="•"/>
              <a:defRPr sz="1584">
                <a:latin typeface="Times New Roman"/>
                <a:ea typeface="Times New Roman"/>
                <a:cs typeface="Times New Roman"/>
                <a:sym typeface="Times New Roman"/>
              </a:defRPr>
            </a:pPr>
            <a:r>
              <a:t>If the European marriage pattern was a necessary condition for the Industrial Revolution, it could not have been a sufficient condition. </a:t>
            </a:r>
          </a:p>
        </p:txBody>
      </p:sp>
      <p:sp>
        <p:nvSpPr>
          <p:cNvPr id="144" name="10:10-10:1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10:10-10:15</a:t>
            </a:r>
          </a:p>
        </p:txBody>
      </p:sp>
      <p:sp>
        <p:nvSpPr>
          <p:cNvPr id="145"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The Scientific Revolution"/>
          <p:cNvSpPr txBox="1"/>
          <p:nvPr>
            <p:ph type="title" idx="4294967295"/>
          </p:nvPr>
        </p:nvSpPr>
        <p:spPr>
          <a:xfrm>
            <a:off x="277663" y="-1"/>
            <a:ext cx="8572501" cy="1270001"/>
          </a:xfrm>
          <a:prstGeom prst="rect">
            <a:avLst/>
          </a:prstGeom>
        </p:spPr>
        <p:txBody>
          <a:bodyPr>
            <a:normAutofit fontScale="100000" lnSpcReduction="0"/>
          </a:bodyPr>
          <a:lstStyle>
            <a:lvl1pPr defTabSz="425195">
              <a:defRPr sz="5580">
                <a:solidFill>
                  <a:srgbClr val="008000"/>
                </a:solidFill>
              </a:defRPr>
            </a:lvl1pPr>
          </a:lstStyle>
          <a:p>
            <a:pPr/>
            <a:r>
              <a:t>The Scientific Revolution</a:t>
            </a:r>
          </a:p>
        </p:txBody>
      </p:sp>
      <p:sp>
        <p:nvSpPr>
          <p:cNvPr id="148" name="A culture of inquiry, and the disenchantment of the world:…"/>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6324">
              <a:spcBef>
                <a:spcPts val="800"/>
              </a:spcBef>
              <a:defRPr b="1" sz="1608">
                <a:latin typeface="+mj-lt"/>
                <a:ea typeface="+mj-ea"/>
                <a:cs typeface="+mj-cs"/>
                <a:sym typeface="Helvetica"/>
              </a:defRPr>
            </a:pPr>
            <a:r>
              <a:t>A culture of inquiry, and the disenchantment of the world:</a:t>
            </a:r>
          </a:p>
          <a:p>
            <a:pPr marL="161223" indent="-161223" defTabSz="306324">
              <a:spcBef>
                <a:spcPts val="800"/>
              </a:spcBef>
              <a:buSzPct val="100000"/>
              <a:buChar char="•"/>
              <a:defRPr sz="1608">
                <a:latin typeface="Times New Roman"/>
                <a:ea typeface="Times New Roman"/>
                <a:cs typeface="Times New Roman"/>
                <a:sym typeface="Times New Roman"/>
              </a:defRPr>
            </a:pPr>
            <a:r>
              <a:t>Mokyr 2002 (p.29): “the true key to the timing of the Industrial Revolution has to be sought in the scientific revolution of the 17th century and the Enlightenment movement of the 18th century. The key to the Industrial Revolution was technology, and technology is knowledge.” </a:t>
            </a:r>
          </a:p>
          <a:p>
            <a:pPr marL="161223" indent="-161223" defTabSz="306324">
              <a:spcBef>
                <a:spcPts val="800"/>
              </a:spcBef>
              <a:buSzPct val="100000"/>
              <a:buChar char="•"/>
              <a:defRPr sz="1608">
                <a:latin typeface="Times New Roman"/>
                <a:ea typeface="Times New Roman"/>
                <a:cs typeface="Times New Roman"/>
                <a:sym typeface="Times New Roman"/>
              </a:defRPr>
            </a:pPr>
            <a:r>
              <a:t>Scientific Revolution: works of Galileo, Newton, Leibniz et al. 	</a:t>
            </a:r>
          </a:p>
          <a:p>
            <a:pPr marL="161223" indent="-161223" defTabSz="306324">
              <a:spcBef>
                <a:spcPts val="800"/>
              </a:spcBef>
              <a:buSzPct val="100000"/>
              <a:buChar char="•"/>
              <a:defRPr sz="1608">
                <a:latin typeface="Times New Roman"/>
                <a:ea typeface="Times New Roman"/>
                <a:cs typeface="Times New Roman"/>
                <a:sym typeface="Times New Roman"/>
              </a:defRPr>
            </a:pPr>
            <a:r>
              <a:t>Francis Bacon (1561 - 1626): An English philosopher, orator, and statesman, who is also held to be the father of modern empiricism. His works argue for scientific knowledge based only upon inductive and careful observation of events in nature. </a:t>
            </a:r>
          </a:p>
          <a:p>
            <a:pPr marL="161223" indent="-161223" defTabSz="306324">
              <a:spcBef>
                <a:spcPts val="800"/>
              </a:spcBef>
              <a:buSzPct val="100000"/>
              <a:buChar char="•"/>
              <a:defRPr sz="1608">
                <a:latin typeface="Times New Roman"/>
                <a:ea typeface="Times New Roman"/>
                <a:cs typeface="Times New Roman"/>
                <a:sym typeface="Times New Roman"/>
              </a:defRPr>
            </a:pPr>
            <a:r>
              <a:t>Robert Boyle (1627 - 1691): An Anglo-Irish scientist who is widely regarded to be the first modern chemist and the father of modern chemistry. He is known for carrying out the principals that Bacon developed. </a:t>
            </a:r>
          </a:p>
          <a:p>
            <a:pPr marL="161223" indent="-161223" defTabSz="306324">
              <a:spcBef>
                <a:spcPts val="800"/>
              </a:spcBef>
              <a:buSzPct val="100000"/>
              <a:buChar char="•"/>
              <a:defRPr sz="1608">
                <a:latin typeface="Times New Roman"/>
                <a:ea typeface="Times New Roman"/>
                <a:cs typeface="Times New Roman"/>
                <a:sym typeface="Times New Roman"/>
              </a:defRPr>
            </a:pPr>
            <a:r>
              <a:t>The steam engine was invented by Newcomen (1711) and Watt (1765). It required two prior scientific discoveries: </a:t>
            </a:r>
          </a:p>
          <a:p>
            <a:pPr lvl="1" marL="416493" indent="-161223" defTabSz="306324">
              <a:spcBef>
                <a:spcPts val="800"/>
              </a:spcBef>
              <a:buSzPct val="100000"/>
              <a:buChar char="•"/>
              <a:defRPr sz="1608">
                <a:latin typeface="Times New Roman"/>
                <a:ea typeface="Times New Roman"/>
                <a:cs typeface="Times New Roman"/>
                <a:sym typeface="Times New Roman"/>
              </a:defRPr>
            </a:pPr>
            <a:r>
              <a:t>􏰀 Understanding of atmospheric pressure </a:t>
            </a:r>
          </a:p>
          <a:p>
            <a:pPr lvl="1" marL="416493" indent="-161223" defTabSz="306324">
              <a:spcBef>
                <a:spcPts val="800"/>
              </a:spcBef>
              <a:buSzPct val="100000"/>
              <a:buChar char="•"/>
              <a:defRPr sz="1608">
                <a:latin typeface="Times New Roman"/>
                <a:ea typeface="Times New Roman"/>
                <a:cs typeface="Times New Roman"/>
                <a:sym typeface="Times New Roman"/>
              </a:defRPr>
            </a:pPr>
            <a:r>
              <a:t>􏰀 Understanding that the condensation of steam creates a vacuum (Torricelli and von Guericke) </a:t>
            </a:r>
          </a:p>
          <a:p>
            <a:pPr marL="161223" indent="-161223" defTabSz="306324">
              <a:spcBef>
                <a:spcPts val="800"/>
              </a:spcBef>
              <a:buSzPct val="100000"/>
              <a:buChar char="•"/>
              <a:defRPr sz="1608">
                <a:latin typeface="Times New Roman"/>
                <a:ea typeface="Times New Roman"/>
                <a:cs typeface="Times New Roman"/>
                <a:sym typeface="Times New Roman"/>
              </a:defRPr>
            </a:pPr>
            <a:r>
              <a:t>Chlorine bleaching depended on the prior discovery of chlorine by the Swedish chemist Scheele in 1774 </a:t>
            </a:r>
          </a:p>
        </p:txBody>
      </p:sp>
      <p:sp>
        <p:nvSpPr>
          <p:cNvPr id="149" name="10:15-10:2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10:15-10:25</a:t>
            </a:r>
          </a:p>
        </p:txBody>
      </p:sp>
      <p:sp>
        <p:nvSpPr>
          <p:cNvPr id="150"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How Much Did the Scientific Revolution Matt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How Much Did the Scientific Revolution Matter?</a:t>
            </a:r>
          </a:p>
        </p:txBody>
      </p:sp>
      <p:sp>
        <p:nvSpPr>
          <p:cNvPr id="153" name="Links between scientists and technology on the ground were often tenuou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29184">
              <a:spcBef>
                <a:spcPts val="800"/>
              </a:spcBef>
              <a:defRPr b="1" sz="1728">
                <a:latin typeface="+mj-lt"/>
                <a:ea typeface="+mj-ea"/>
                <a:cs typeface="+mj-cs"/>
                <a:sym typeface="Helvetica"/>
              </a:defRPr>
            </a:pPr>
            <a:r>
              <a:t>Links between scientists and technology on the ground were often tenuous</a:t>
            </a:r>
          </a:p>
          <a:p>
            <a:pPr marL="173254" indent="-173254" defTabSz="329184">
              <a:spcBef>
                <a:spcPts val="800"/>
              </a:spcBef>
              <a:buSzPct val="100000"/>
              <a:buChar char="•"/>
              <a:defRPr sz="1728">
                <a:latin typeface="Times New Roman"/>
                <a:ea typeface="Times New Roman"/>
                <a:cs typeface="Times New Roman"/>
                <a:sym typeface="Times New Roman"/>
              </a:defRPr>
            </a:pPr>
            <a:r>
              <a:t>There are many other cases where the Scientific Revolution did not play a role in technological innovation: most notably cotton textiles and iron smelting </a:t>
            </a:r>
          </a:p>
          <a:p>
            <a:pPr lvl="1" marL="447574" indent="-173254" defTabSz="329184">
              <a:spcBef>
                <a:spcPts val="800"/>
              </a:spcBef>
              <a:buSzPct val="100000"/>
              <a:buChar char="•"/>
              <a:defRPr sz="1728">
                <a:latin typeface="Times New Roman"/>
                <a:ea typeface="Times New Roman"/>
                <a:cs typeface="Times New Roman"/>
                <a:sym typeface="Times New Roman"/>
              </a:defRPr>
            </a:pPr>
            <a:r>
              <a:t>Concepts were first used and only later understood. Many advances may have been discovered by accident, reminiscent of the cultural learning that we learned about earlier in the semester. </a:t>
            </a:r>
          </a:p>
          <a:p>
            <a:pPr lvl="1" marL="447574" indent="-173254" defTabSz="329184">
              <a:spcBef>
                <a:spcPts val="800"/>
              </a:spcBef>
              <a:buSzPct val="100000"/>
              <a:buChar char="•"/>
              <a:defRPr sz="1728">
                <a:latin typeface="Times New Roman"/>
                <a:ea typeface="Times New Roman"/>
                <a:cs typeface="Times New Roman"/>
                <a:sym typeface="Times New Roman"/>
              </a:defRPr>
            </a:pPr>
            <a:r>
              <a:t>Literacy rates grew only modestly during the Industrial Revolution (Mitch 1998) </a:t>
            </a:r>
          </a:p>
          <a:p>
            <a:pPr defTabSz="329184">
              <a:spcBef>
                <a:spcPts val="800"/>
              </a:spcBef>
              <a:defRPr b="1" sz="1728">
                <a:latin typeface="+mj-lt"/>
                <a:ea typeface="+mj-ea"/>
                <a:cs typeface="+mj-cs"/>
                <a:sym typeface="Helvetica"/>
              </a:defRPr>
            </a:pPr>
          </a:p>
          <a:p>
            <a:pPr defTabSz="329184">
              <a:spcBef>
                <a:spcPts val="800"/>
              </a:spcBef>
              <a:defRPr b="1" sz="1728">
                <a:latin typeface="+mj-lt"/>
                <a:ea typeface="+mj-ea"/>
                <a:cs typeface="+mj-cs"/>
                <a:sym typeface="Helvetica"/>
              </a:defRPr>
            </a:pPr>
            <a:r>
              <a:t>Learning by doing:</a:t>
            </a:r>
          </a:p>
          <a:p>
            <a:pPr marL="173254" indent="-173254" defTabSz="329184">
              <a:spcBef>
                <a:spcPts val="800"/>
              </a:spcBef>
              <a:buSzPct val="100000"/>
              <a:buChar char="•"/>
              <a:defRPr sz="1728">
                <a:latin typeface="Times New Roman"/>
                <a:ea typeface="Times New Roman"/>
                <a:cs typeface="Times New Roman"/>
                <a:sym typeface="Times New Roman"/>
              </a:defRPr>
            </a:pPr>
            <a:r>
              <a:t>Increase in furnace height and blast temperature 1850-1875 </a:t>
            </a:r>
          </a:p>
          <a:p>
            <a:pPr marL="173254" indent="-173254" defTabSz="329184">
              <a:spcBef>
                <a:spcPts val="800"/>
              </a:spcBef>
              <a:buSzPct val="100000"/>
              <a:buChar char="•"/>
              <a:defRPr sz="1728">
                <a:latin typeface="Times New Roman"/>
                <a:ea typeface="Times New Roman"/>
                <a:cs typeface="Times New Roman"/>
                <a:sym typeface="Times New Roman"/>
              </a:defRPr>
            </a:pPr>
            <a:r>
              <a:t>This was important for productivity growth in English iron and steel </a:t>
            </a:r>
          </a:p>
          <a:p>
            <a:pPr marL="173254" indent="-173254" defTabSz="329184">
              <a:spcBef>
                <a:spcPts val="800"/>
              </a:spcBef>
              <a:buSzPct val="100000"/>
              <a:buChar char="•"/>
              <a:defRPr sz="1728">
                <a:latin typeface="Times New Roman"/>
                <a:ea typeface="Times New Roman"/>
                <a:cs typeface="Times New Roman"/>
                <a:sym typeface="Times New Roman"/>
              </a:defRPr>
            </a:pPr>
            <a:r>
              <a:t>There was not a theory of the blast furnace </a:t>
            </a:r>
          </a:p>
          <a:p>
            <a:pPr marL="173254" indent="-173254" defTabSz="329184">
              <a:spcBef>
                <a:spcPts val="800"/>
              </a:spcBef>
              <a:buSzPct val="100000"/>
              <a:buChar char="•"/>
              <a:defRPr sz="1728">
                <a:latin typeface="Times New Roman"/>
                <a:ea typeface="Times New Roman"/>
                <a:cs typeface="Times New Roman"/>
                <a:sym typeface="Times New Roman"/>
              </a:defRPr>
            </a:pPr>
            <a:r>
              <a:t>It is an example of collective invention </a:t>
            </a:r>
          </a:p>
          <a:p>
            <a:pPr marL="173254" indent="-173254" defTabSz="329184">
              <a:spcBef>
                <a:spcPts val="800"/>
              </a:spcBef>
              <a:buSzPct val="100000"/>
              <a:buChar char="•"/>
              <a:defRPr sz="1728">
                <a:latin typeface="Times New Roman"/>
                <a:ea typeface="Times New Roman"/>
                <a:cs typeface="Times New Roman"/>
                <a:sym typeface="Times New Roman"/>
              </a:defRPr>
            </a:pPr>
            <a:r>
              <a:t>Scientific Revolution was pan-European, whereas Industrial Revolution was largely British. </a:t>
            </a:r>
          </a:p>
          <a:p>
            <a:pPr marL="173254" indent="-173254" defTabSz="329184">
              <a:spcBef>
                <a:spcPts val="800"/>
              </a:spcBef>
              <a:buSzPct val="100000"/>
              <a:buChar char="•"/>
              <a:defRPr sz="1728">
                <a:latin typeface="Times New Roman"/>
                <a:ea typeface="Times New Roman"/>
                <a:cs typeface="Times New Roman"/>
                <a:sym typeface="Times New Roman"/>
              </a:defRPr>
            </a:pPr>
            <a:r>
              <a:t>Did 17th/18th century research generate useful knowledge? </a:t>
            </a:r>
          </a:p>
        </p:txBody>
      </p:sp>
      <p:sp>
        <p:nvSpPr>
          <p:cNvPr id="154" name="10:15-10:2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10:15-10:25</a:t>
            </a:r>
          </a:p>
        </p:txBody>
      </p:sp>
      <p:sp>
        <p:nvSpPr>
          <p:cNvPr id="155"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Difference Between First and Second Industrial Revolut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Difference Between First and Second Industrial Revolution</a:t>
            </a:r>
          </a:p>
        </p:txBody>
      </p:sp>
      <p:sp>
        <p:nvSpPr>
          <p:cNvPr id="158" name="1850 is a watershed her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spcBef>
                <a:spcPts val="1200"/>
              </a:spcBef>
              <a:defRPr b="1" sz="2400">
                <a:latin typeface="+mj-lt"/>
                <a:ea typeface="+mj-ea"/>
                <a:cs typeface="+mj-cs"/>
                <a:sym typeface="Helvetica"/>
              </a:defRPr>
            </a:pPr>
            <a:r>
              <a:t>1850 is a watershed here:</a:t>
            </a:r>
          </a:p>
          <a:p>
            <a:pPr marL="240631" indent="-240631">
              <a:spcBef>
                <a:spcPts val="1200"/>
              </a:spcBef>
              <a:buSzPct val="100000"/>
              <a:buChar char="•"/>
              <a:defRPr sz="2400">
                <a:latin typeface="Times New Roman"/>
                <a:ea typeface="Times New Roman"/>
                <a:cs typeface="Times New Roman"/>
                <a:sym typeface="Times New Roman"/>
              </a:defRPr>
            </a:pPr>
            <a:r>
              <a:t>Astronomy, botany, crystallography, early exploration of magnetism, refraction of light, combustion: advances in these fields had no impact on cotton textiles, mining, iron melting and refining </a:t>
            </a:r>
          </a:p>
          <a:p>
            <a:pPr marL="240631" indent="-240631">
              <a:spcBef>
                <a:spcPts val="1200"/>
              </a:spcBef>
              <a:buSzPct val="100000"/>
              <a:buChar char="•"/>
              <a:defRPr sz="2400">
                <a:latin typeface="Times New Roman"/>
                <a:ea typeface="Times New Roman"/>
                <a:cs typeface="Times New Roman"/>
                <a:sym typeface="Times New Roman"/>
              </a:defRPr>
            </a:pPr>
            <a:r>
              <a:t>All this changes with the 2nd Industrial Revolution ca. 1860 - 1900 </a:t>
            </a:r>
          </a:p>
          <a:p>
            <a:pPr lvl="1" marL="621631" indent="-240631">
              <a:spcBef>
                <a:spcPts val="1200"/>
              </a:spcBef>
              <a:buSzPct val="100000"/>
              <a:buChar char="•"/>
              <a:defRPr sz="2400">
                <a:latin typeface="Times New Roman"/>
                <a:ea typeface="Times New Roman"/>
                <a:cs typeface="Times New Roman"/>
                <a:sym typeface="Times New Roman"/>
              </a:defRPr>
            </a:pPr>
            <a:r>
              <a:t>Bessemer steelmaking process (1856), chemicals, electricity, fertilizer, automobiles </a:t>
            </a:r>
          </a:p>
          <a:p>
            <a:pPr lvl="1" marL="621631" indent="-240631">
              <a:spcBef>
                <a:spcPts val="1200"/>
              </a:spcBef>
              <a:buSzPct val="100000"/>
              <a:buChar char="•"/>
              <a:defRPr sz="2400">
                <a:latin typeface="Times New Roman"/>
                <a:ea typeface="Times New Roman"/>
                <a:cs typeface="Times New Roman"/>
                <a:sym typeface="Times New Roman"/>
              </a:defRPr>
            </a:pPr>
            <a:r>
              <a:t>No 2nd Industrial Revolution without the Scientific Revolution: for instance, the telegraph (magnetism and electricity)</a:t>
            </a:r>
          </a:p>
          <a:p>
            <a:pPr lvl="1" marL="621631" indent="-240631">
              <a:spcBef>
                <a:spcPts val="1200"/>
              </a:spcBef>
              <a:buSzPct val="100000"/>
              <a:buChar char="•"/>
              <a:defRPr sz="2400">
                <a:latin typeface="Times New Roman"/>
                <a:ea typeface="Times New Roman"/>
                <a:cs typeface="Times New Roman"/>
                <a:sym typeface="Times New Roman"/>
              </a:defRPr>
            </a:pPr>
            <a:r>
              <a:t>Innovation becomes much more closely tied to universities </a:t>
            </a:r>
          </a:p>
        </p:txBody>
      </p:sp>
      <p:sp>
        <p:nvSpPr>
          <p:cNvPr id="159" name="10:15-10:2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10:15-10:25</a:t>
            </a:r>
          </a:p>
        </p:txBody>
      </p:sp>
      <p:sp>
        <p:nvSpPr>
          <p:cNvPr id="160"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Industrial Revolution Theories: Summing Up"/>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Industrial Revolution Theories: Summing Up</a:t>
            </a:r>
          </a:p>
        </p:txBody>
      </p:sp>
      <p:sp>
        <p:nvSpPr>
          <p:cNvPr id="163" name="A still-ongoing debate:…"/>
          <p:cNvSpPr txBox="1"/>
          <p:nvPr/>
        </p:nvSpPr>
        <p:spPr>
          <a:xfrm>
            <a:off x="277663" y="1270000"/>
            <a:ext cx="8572501" cy="228235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19455">
              <a:spcBef>
                <a:spcPts val="500"/>
              </a:spcBef>
              <a:defRPr b="1" sz="1152">
                <a:latin typeface="+mj-lt"/>
                <a:ea typeface="+mj-ea"/>
                <a:cs typeface="+mj-cs"/>
                <a:sym typeface="Helvetica"/>
              </a:defRPr>
            </a:pPr>
            <a:r>
              <a:t>A still-ongoing debate:</a:t>
            </a:r>
          </a:p>
          <a:p>
            <a:pPr marL="115503" indent="-115503" defTabSz="219455">
              <a:spcBef>
                <a:spcPts val="500"/>
              </a:spcBef>
              <a:buSzPct val="100000"/>
              <a:buChar char="•"/>
              <a:defRPr sz="1152">
                <a:latin typeface="Times New Roman"/>
                <a:ea typeface="Times New Roman"/>
                <a:cs typeface="Times New Roman"/>
                <a:sym typeface="Times New Roman"/>
              </a:defRPr>
            </a:pPr>
            <a:r>
              <a:t>Proponents of the scientific revolution and institutions views can - and do - debate at length the quantitative importance of the Scientific Revolution. </a:t>
            </a:r>
          </a:p>
          <a:p>
            <a:pPr marL="115503" indent="-115503" defTabSz="219455">
              <a:spcBef>
                <a:spcPts val="500"/>
              </a:spcBef>
              <a:buSzPct val="100000"/>
              <a:buChar char="•"/>
              <a:defRPr sz="1152">
                <a:latin typeface="Times New Roman"/>
                <a:ea typeface="Times New Roman"/>
                <a:cs typeface="Times New Roman"/>
                <a:sym typeface="Times New Roman"/>
              </a:defRPr>
            </a:pPr>
            <a:r>
              <a:t>How many industries did it matter for? Given that it didn’t likely matter directly for some of the most important industries, could the culture created by the Enlightenment matter? </a:t>
            </a:r>
          </a:p>
          <a:p>
            <a:pPr marL="115503" indent="-115503" defTabSz="219455">
              <a:spcBef>
                <a:spcPts val="500"/>
              </a:spcBef>
              <a:buSzPct val="100000"/>
              <a:buChar char="•"/>
              <a:defRPr sz="1152">
                <a:latin typeface="Times New Roman"/>
                <a:ea typeface="Times New Roman"/>
                <a:cs typeface="Times New Roman"/>
                <a:sym typeface="Times New Roman"/>
              </a:defRPr>
            </a:pPr>
            <a:r>
              <a:t>These are very hard things to measure. </a:t>
            </a:r>
          </a:p>
          <a:p>
            <a:pPr marL="115503" indent="-115503" defTabSz="219455">
              <a:spcBef>
                <a:spcPts val="500"/>
              </a:spcBef>
              <a:buSzPct val="100000"/>
              <a:buChar char="•"/>
              <a:defRPr sz="1152">
                <a:latin typeface="Times New Roman"/>
                <a:ea typeface="Times New Roman"/>
                <a:cs typeface="Times New Roman"/>
                <a:sym typeface="Times New Roman"/>
              </a:defRPr>
            </a:pPr>
            <a:r>
              <a:t>Similar arguments can be made about the institutions view - how different in practice were English institutions from those found elsewhere? </a:t>
            </a:r>
          </a:p>
          <a:p>
            <a:pPr marL="115503" indent="-115503" defTabSz="219455">
              <a:spcBef>
                <a:spcPts val="500"/>
              </a:spcBef>
              <a:buSzPct val="100000"/>
              <a:buChar char="•"/>
              <a:defRPr sz="1152">
                <a:latin typeface="Times New Roman"/>
                <a:ea typeface="Times New Roman"/>
                <a:cs typeface="Times New Roman"/>
                <a:sym typeface="Times New Roman"/>
              </a:defRPr>
            </a:pPr>
            <a:r>
              <a:t>Ultimately, both institutions and the Scientific Revolution were probably important (and related), as may have been some of the other explanations outlined above. </a:t>
            </a:r>
          </a:p>
          <a:p>
            <a:pPr marL="115503" indent="-115503" defTabSz="219455">
              <a:spcBef>
                <a:spcPts val="500"/>
              </a:spcBef>
              <a:buSzPct val="100000"/>
              <a:buChar char="•"/>
              <a:defRPr sz="1152">
                <a:latin typeface="Times New Roman"/>
                <a:ea typeface="Times New Roman"/>
                <a:cs typeface="Times New Roman"/>
                <a:sym typeface="Times New Roman"/>
              </a:defRPr>
            </a:pPr>
            <a:r>
              <a:t>We can think of the beginning of sustained modern growth as a very unlikely event that - so to say - required all the holes in many pieces of Swiss cheese to align. Things often times can go wrong many more ways than they can go right (entropy).</a:t>
            </a:r>
          </a:p>
        </p:txBody>
      </p:sp>
      <p:sp>
        <p:nvSpPr>
          <p:cNvPr id="164" name="10:25-10:3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10:25-10:30</a:t>
            </a:r>
          </a:p>
        </p:txBody>
      </p:sp>
      <p:sp>
        <p:nvSpPr>
          <p:cNvPr id="165"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66" name="Screen Shot 2020-02-18 at 9.00.59 AM.png" descr="Screen Shot 2020-02-18 at 9.00.59 AM.png"/>
          <p:cNvPicPr>
            <a:picLocks noChangeAspect="0"/>
          </p:cNvPicPr>
          <p:nvPr/>
        </p:nvPicPr>
        <p:blipFill>
          <a:blip r:embed="rId2">
            <a:extLst/>
          </a:blip>
          <a:stretch>
            <a:fillRect/>
          </a:stretch>
        </p:blipFill>
        <p:spPr>
          <a:xfrm>
            <a:off x="181241" y="3552352"/>
            <a:ext cx="4376237" cy="2934808"/>
          </a:xfrm>
          <a:prstGeom prst="rect">
            <a:avLst/>
          </a:prstGeom>
          <a:ln w="12700">
            <a:miter lim="400000"/>
          </a:ln>
        </p:spPr>
      </p:pic>
      <p:pic>
        <p:nvPicPr>
          <p:cNvPr id="167" name="Image" descr="Image"/>
          <p:cNvPicPr>
            <a:picLocks noChangeAspect="0"/>
          </p:cNvPicPr>
          <p:nvPr/>
        </p:nvPicPr>
        <p:blipFill>
          <a:blip r:embed="rId3">
            <a:extLst/>
          </a:blip>
          <a:stretch>
            <a:fillRect/>
          </a:stretch>
        </p:blipFill>
        <p:spPr>
          <a:xfrm>
            <a:off x="4693631" y="3552365"/>
            <a:ext cx="4159634" cy="2934795"/>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The Industrial Revolution II:…"/>
          <p:cNvSpPr txBox="1"/>
          <p:nvPr>
            <p:ph type="body" sz="half" idx="4294967295"/>
          </p:nvPr>
        </p:nvSpPr>
        <p:spPr>
          <a:xfrm>
            <a:off x="277663" y="1267122"/>
            <a:ext cx="8572501" cy="2089923"/>
          </a:xfrm>
          <a:prstGeom prst="rect">
            <a:avLst/>
          </a:prstGeom>
        </p:spPr>
        <p:txBody>
          <a:bodyPr>
            <a:normAutofit fontScale="100000" lnSpcReduction="0"/>
          </a:bodyPr>
          <a:lstStyle/>
          <a:p>
            <a:pPr marL="0" indent="0">
              <a:spcBef>
                <a:spcPts val="1200"/>
              </a:spcBef>
              <a:buSzTx/>
              <a:buFontTx/>
              <a:buNone/>
              <a:defRPr b="1" sz="3000">
                <a:latin typeface="+mj-lt"/>
                <a:ea typeface="+mj-ea"/>
                <a:cs typeface="+mj-cs"/>
                <a:sym typeface="Helvetica"/>
              </a:defRPr>
            </a:pPr>
            <a:r>
              <a:t>The Industrial Revolution II:</a:t>
            </a:r>
          </a:p>
          <a:p>
            <a:pPr marL="240631" indent="-240631">
              <a:spcBef>
                <a:spcPts val="1200"/>
              </a:spcBef>
              <a:buFontTx/>
              <a:defRPr sz="2000">
                <a:latin typeface="Times New Roman"/>
                <a:ea typeface="Times New Roman"/>
                <a:cs typeface="Times New Roman"/>
                <a:sym typeface="Times New Roman"/>
              </a:defRPr>
            </a:pPr>
            <a:r>
              <a:t>What do we think of alternatives to Allen’s story?</a:t>
            </a:r>
          </a:p>
        </p:txBody>
      </p:sp>
      <p:sp>
        <p:nvSpPr>
          <p:cNvPr id="170"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171"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172" name="Screen Shot 2020-02-18 at 9.00.59 AM.png" descr="Screen Shot 2020-02-18 at 9.00.59 AM.png"/>
          <p:cNvPicPr>
            <a:picLocks noChangeAspect="0"/>
          </p:cNvPicPr>
          <p:nvPr/>
        </p:nvPicPr>
        <p:blipFill>
          <a:blip r:embed="rId2">
            <a:extLst/>
          </a:blip>
          <a:stretch>
            <a:fillRect/>
          </a:stretch>
        </p:blipFill>
        <p:spPr>
          <a:xfrm>
            <a:off x="277663" y="3552352"/>
            <a:ext cx="4152540" cy="2934809"/>
          </a:xfrm>
          <a:prstGeom prst="rect">
            <a:avLst/>
          </a:prstGeom>
          <a:ln w="12700">
            <a:miter lim="400000"/>
          </a:ln>
        </p:spPr>
      </p:pic>
      <p:pic>
        <p:nvPicPr>
          <p:cNvPr id="173" name="Image" descr="Image"/>
          <p:cNvPicPr>
            <a:picLocks noChangeAspect="0"/>
          </p:cNvPicPr>
          <p:nvPr/>
        </p:nvPicPr>
        <p:blipFill>
          <a:blip r:embed="rId3">
            <a:extLst/>
          </a:blip>
          <a:stretch>
            <a:fillRect/>
          </a:stretch>
        </p:blipFill>
        <p:spPr>
          <a:xfrm>
            <a:off x="4526447" y="3553646"/>
            <a:ext cx="4323717" cy="293351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Discussion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Discussion II</a:t>
            </a:r>
          </a:p>
        </p:txBody>
      </p:sp>
      <p:sp>
        <p:nvSpPr>
          <p:cNvPr id="176"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sp>
        <p:nvSpPr>
          <p:cNvPr id="177" name="Ideas &amp; Intellectual Networks vs. Factor Prices vs. “Institutions”:…"/>
          <p:cNvSpPr txBox="1"/>
          <p:nvPr>
            <p:ph type="body" idx="4294967295"/>
          </p:nvPr>
        </p:nvSpPr>
        <p:spPr>
          <a:xfrm>
            <a:off x="277663" y="1267122"/>
            <a:ext cx="8572501" cy="5222916"/>
          </a:xfrm>
          <a:prstGeom prst="rect">
            <a:avLst/>
          </a:prstGeom>
        </p:spPr>
        <p:txBody>
          <a:bodyPr>
            <a:normAutofit fontScale="100000" lnSpcReduction="0"/>
          </a:bodyPr>
          <a:lstStyle/>
          <a:p>
            <a:pPr marL="0" indent="0">
              <a:spcBef>
                <a:spcPts val="1200"/>
              </a:spcBef>
              <a:buSzTx/>
              <a:buFontTx/>
              <a:buNone/>
              <a:defRPr b="1" sz="3000">
                <a:latin typeface="+mj-lt"/>
                <a:ea typeface="+mj-ea"/>
                <a:cs typeface="+mj-cs"/>
                <a:sym typeface="Helvetica"/>
              </a:defRPr>
            </a:pPr>
            <a:r>
              <a:t>Ideas &amp; Intellectual Networks vs. Factor Prices vs. “Institutions”:</a:t>
            </a:r>
          </a:p>
          <a:p>
            <a:pPr marL="240631" indent="-240631">
              <a:spcBef>
                <a:spcPts val="1200"/>
              </a:spcBef>
              <a:buFontTx/>
              <a:defRPr sz="2400">
                <a:latin typeface="Times New Roman"/>
                <a:ea typeface="Times New Roman"/>
                <a:cs typeface="Times New Roman"/>
                <a:sym typeface="Times New Roman"/>
              </a:defRPr>
            </a:pPr>
            <a:r>
              <a:rPr b="1"/>
              <a:t>Joel Mokyr</a:t>
            </a:r>
            <a:r>
              <a:t> (1990): </a:t>
            </a:r>
            <a:r>
              <a:rPr i="1"/>
              <a:t>Lever of Riches</a:t>
            </a:r>
            <a:r>
              <a:t>, chapter 5 “The Years of Miracles” &lt;</a:t>
            </a:r>
            <a:r>
              <a:rPr u="sng">
                <a:solidFill>
                  <a:srgbClr val="0000FF"/>
                </a:solidFill>
                <a:uFill>
                  <a:solidFill>
                    <a:srgbClr val="0000FF"/>
                  </a:solidFill>
                </a:uFill>
                <a:hlinkClick r:id="rId2" invalidUrl="" action="" tgtFrame="" tooltip="" history="1" highlightClick="0" endSnd="0"/>
              </a:rPr>
              <a:t>https://delong.typepad.com/files/mokyr-lever-revolution.pdf</a:t>
            </a:r>
            <a:r>
              <a:t>&gt;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 name="Big Ideas: Lecture 9: Commercial Revolutions 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9: Commercial Revolutions I</a:t>
            </a:r>
          </a:p>
        </p:txBody>
      </p:sp>
      <p:sp>
        <p:nvSpPr>
          <p:cNvPr id="44" name="Takeaways from last lecture:…"/>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last lecture:</a:t>
            </a:r>
          </a:p>
          <a:p>
            <a:pPr marL="240631" indent="-240631">
              <a:spcBef>
                <a:spcPts val="1200"/>
              </a:spcBef>
              <a:buFontTx/>
              <a:defRPr sz="2400">
                <a:latin typeface="Times New Roman"/>
                <a:ea typeface="Times New Roman"/>
                <a:cs typeface="Times New Roman"/>
                <a:sym typeface="Times New Roman"/>
              </a:defRPr>
            </a:pPr>
            <a:r>
              <a:t>Coal &amp; cotton…</a:t>
            </a:r>
          </a:p>
        </p:txBody>
      </p:sp>
      <p:sp>
        <p:nvSpPr>
          <p:cNvPr id="45" name="9:42-9:48"/>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9:42-9:48</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Marx &amp; Engels vs. Adam Smith:…"/>
          <p:cNvSpPr txBox="1"/>
          <p:nvPr>
            <p:ph type="body" idx="4294967295"/>
          </p:nvPr>
        </p:nvSpPr>
        <p:spPr>
          <a:xfrm>
            <a:off x="277663" y="1267122"/>
            <a:ext cx="8572501" cy="5222916"/>
          </a:xfrm>
          <a:prstGeom prst="rect">
            <a:avLst/>
          </a:prstGeom>
        </p:spPr>
        <p:txBody>
          <a:bodyPr>
            <a:normAutofit fontScale="100000" lnSpcReduction="0"/>
          </a:bodyPr>
          <a:lstStyle/>
          <a:p>
            <a:pPr marL="0" indent="0">
              <a:spcBef>
                <a:spcPts val="1200"/>
              </a:spcBef>
              <a:buSzTx/>
              <a:buFontTx/>
              <a:buNone/>
              <a:defRPr b="1" sz="3000">
                <a:latin typeface="+mj-lt"/>
                <a:ea typeface="+mj-ea"/>
                <a:cs typeface="+mj-cs"/>
                <a:sym typeface="Helvetica"/>
              </a:defRPr>
            </a:pPr>
            <a:r>
              <a:t>Marx &amp; Engels vs. Adam Smith:</a:t>
            </a:r>
          </a:p>
          <a:p>
            <a:pPr marL="240631" indent="-240631">
              <a:spcBef>
                <a:spcPts val="1200"/>
              </a:spcBef>
              <a:buFontTx/>
              <a:defRPr sz="2400">
                <a:latin typeface="Times New Roman"/>
                <a:ea typeface="Times New Roman"/>
                <a:cs typeface="Times New Roman"/>
                <a:sym typeface="Times New Roman"/>
              </a:defRPr>
            </a:pPr>
            <a:r>
              <a:rPr b="1"/>
              <a:t>Karl Marx &amp; Friedrich Engels</a:t>
            </a:r>
            <a:r>
              <a:t> (1848): </a:t>
            </a:r>
            <a:r>
              <a:rPr i="1"/>
              <a:t>The Communist Manifesto</a:t>
            </a:r>
            <a:r>
              <a:t> &lt;</a:t>
            </a:r>
            <a:r>
              <a:rPr u="sng">
                <a:solidFill>
                  <a:srgbClr val="0000FF"/>
                </a:solidFill>
                <a:uFill>
                  <a:solidFill>
                    <a:srgbClr val="0000FF"/>
                  </a:solidFill>
                </a:uFill>
                <a:hlinkClick r:id="rId2" invalidUrl="" action="" tgtFrame="" tooltip="" history="1" highlightClick="0" endSnd="0"/>
              </a:rPr>
              <a:t>https://www.marxists.org/archive/marx/works/download/pdf/Manifesto.pdf</a:t>
            </a:r>
            <a:r>
              <a:t>&gt;</a:t>
            </a:r>
          </a:p>
        </p:txBody>
      </p:sp>
      <p:sp>
        <p:nvSpPr>
          <p:cNvPr id="180" name="Discussion I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Discussion III</a:t>
            </a:r>
          </a:p>
        </p:txBody>
      </p:sp>
      <p:sp>
        <p:nvSpPr>
          <p:cNvPr id="181"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Big Ideas: Lecture 10: Industrial Revolution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10: Industrial Revolution II</a:t>
            </a:r>
          </a:p>
        </p:txBody>
      </p:sp>
      <p:sp>
        <p:nvSpPr>
          <p:cNvPr id="184" name="Takeaways from this lecture:…"/>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this lecture:</a:t>
            </a:r>
          </a:p>
          <a:p>
            <a:pPr marL="240631" indent="-240631">
              <a:spcBef>
                <a:spcPts val="1200"/>
              </a:spcBef>
              <a:buFontTx/>
              <a:defRPr sz="2400">
                <a:latin typeface="Times New Roman"/>
                <a:ea typeface="Times New Roman"/>
                <a:cs typeface="Times New Roman"/>
                <a:sym typeface="Times New Roman"/>
              </a:defRPr>
            </a:pPr>
            <a:r>
              <a:t>OK: What should the takeaways from this lecture be?</a:t>
            </a:r>
          </a:p>
        </p:txBody>
      </p:sp>
      <p:sp>
        <p:nvSpPr>
          <p:cNvPr id="185" name="10:50-10: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10:50-10:55</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Review: What Should We Review Toda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What Should We Review Today?</a:t>
            </a:r>
          </a:p>
        </p:txBody>
      </p:sp>
      <p:sp>
        <p:nvSpPr>
          <p:cNvPr id="188" name="A number of possibilities:…"/>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A number of possibilities:</a:t>
            </a:r>
            <a:endParaRPr b="1"/>
          </a:p>
          <a:p>
            <a:pPr marL="0" indent="0">
              <a:spcBef>
                <a:spcPts val="1200"/>
              </a:spcBef>
              <a:buSzTx/>
              <a:buFontTx/>
              <a:buNone/>
              <a:defRPr sz="2400">
                <a:latin typeface="+mj-lt"/>
                <a:ea typeface="+mj-ea"/>
                <a:cs typeface="+mj-cs"/>
                <a:sym typeface="Helvetica"/>
              </a:defRPr>
            </a:pPr>
          </a:p>
          <a:p>
            <a:pPr marL="240631" indent="-240631">
              <a:spcBef>
                <a:spcPts val="1200"/>
              </a:spcBef>
              <a:buFontTx/>
              <a:defRPr sz="2400">
                <a:latin typeface="Times New Roman"/>
                <a:ea typeface="Times New Roman"/>
                <a:cs typeface="Times New Roman"/>
                <a:sym typeface="Times New Roman"/>
              </a:defRPr>
            </a:pPr>
            <a:r>
              <a:t>The grand overview of the history of economic growth</a:t>
            </a:r>
          </a:p>
        </p:txBody>
      </p:sp>
      <p:sp>
        <p:nvSpPr>
          <p:cNvPr id="189"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Preview of Lecture 11: Why the North Atlantic?"/>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Preview of Lecture 11: Why the North Atlantic?</a:t>
            </a:r>
          </a:p>
        </p:txBody>
      </p:sp>
      <p:sp>
        <p:nvSpPr>
          <p:cNvPr id="192" name="What I hope we will cover:…"/>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What I hope we will cover:</a:t>
            </a:r>
          </a:p>
          <a:p>
            <a:pPr marL="240631" indent="-240631">
              <a:spcBef>
                <a:spcPts val="1200"/>
              </a:spcBef>
              <a:buFontTx/>
              <a:defRPr sz="2400">
                <a:latin typeface="Times New Roman"/>
                <a:ea typeface="Times New Roman"/>
                <a:cs typeface="Times New Roman"/>
                <a:sym typeface="Times New Roman"/>
              </a:defRPr>
            </a:pPr>
            <a:r>
              <a:t>Why the North Atlantic?</a:t>
            </a:r>
          </a:p>
        </p:txBody>
      </p:sp>
      <p:sp>
        <p:nvSpPr>
          <p:cNvPr id="193" name="10:55-11: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10:55-11:00</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Catch Our Breath…"/>
          <p:cNvSpPr txBox="1"/>
          <p:nvPr>
            <p:ph type="title"/>
          </p:nvPr>
        </p:nvSpPr>
        <p:spPr>
          <a:xfrm>
            <a:off x="276457" y="-1"/>
            <a:ext cx="8572501" cy="1270001"/>
          </a:xfrm>
          <a:prstGeom prst="rect">
            <a:avLst/>
          </a:prstGeom>
        </p:spPr>
        <p:txBody>
          <a:bodyPr/>
          <a:lstStyle/>
          <a:p>
            <a:pPr/>
            <a:r>
              <a:t>Catch Our Breath…</a:t>
            </a:r>
          </a:p>
        </p:txBody>
      </p:sp>
      <p:sp>
        <p:nvSpPr>
          <p:cNvPr id="196"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97"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98"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Notes"/>
          <p:cNvSpPr txBox="1"/>
          <p:nvPr>
            <p:ph type="title"/>
          </p:nvPr>
        </p:nvSpPr>
        <p:spPr>
          <a:xfrm>
            <a:off x="276457" y="-1"/>
            <a:ext cx="8572501" cy="1270001"/>
          </a:xfrm>
          <a:prstGeom prst="rect">
            <a:avLst/>
          </a:prstGeom>
        </p:spPr>
        <p:txBody>
          <a:bodyPr/>
          <a:lstStyle/>
          <a:p>
            <a:pPr/>
            <a:r>
              <a:t>Notes</a:t>
            </a:r>
          </a:p>
        </p:txBody>
      </p:sp>
      <p:sp>
        <p:nvSpPr>
          <p:cNvPr id="201"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202"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03"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Reviews…"/>
          <p:cNvSpPr txBox="1"/>
          <p:nvPr>
            <p:ph type="title"/>
          </p:nvPr>
        </p:nvSpPr>
        <p:spPr>
          <a:xfrm>
            <a:off x="276457" y="-1"/>
            <a:ext cx="8572501" cy="1270001"/>
          </a:xfrm>
          <a:prstGeom prst="rect">
            <a:avLst/>
          </a:prstGeom>
        </p:spPr>
        <p:txBody>
          <a:bodyPr/>
          <a:lstStyle/>
          <a:p>
            <a:pPr/>
            <a:r>
              <a:t>Reviews…</a:t>
            </a:r>
          </a:p>
        </p:txBody>
      </p:sp>
      <p:sp>
        <p:nvSpPr>
          <p:cNvPr id="206"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207"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08"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Exploration and Conquest and Market Extension:…"/>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Exploration and Conquest and Market Extension:</a:t>
            </a:r>
          </a:p>
          <a:p>
            <a:pPr marL="240631" indent="-240631">
              <a:spcBef>
                <a:spcPts val="0"/>
              </a:spcBef>
              <a:buFontTx/>
              <a:defRPr sz="2000">
                <a:latin typeface="Times New Roman"/>
                <a:ea typeface="Times New Roman"/>
                <a:cs typeface="Times New Roman"/>
                <a:sym typeface="Times New Roman"/>
              </a:defRPr>
            </a:pPr>
            <a:r>
              <a:rPr b="1"/>
              <a:t>Zheng He: </a:t>
            </a:r>
            <a:r>
              <a:t>1405-33: 7 expeditions—300 ships ??, 30,000 crew??, as far as Malindi. 400 feet long??:</a:t>
            </a:r>
          </a:p>
          <a:p>
            <a:pPr lvl="1" marL="621631" indent="-240631">
              <a:spcBef>
                <a:spcPts val="0"/>
              </a:spcBef>
              <a:buFontTx/>
              <a:buChar char="•"/>
              <a:defRPr sz="2000">
                <a:latin typeface="Times New Roman"/>
                <a:ea typeface="Times New Roman"/>
                <a:cs typeface="Times New Roman"/>
                <a:sym typeface="Times New Roman"/>
              </a:defRPr>
            </a:pPr>
            <a:r>
              <a:t>“We have traversed more than 100,000 li of immense water spaces and have beheld in the ocean huge waves like mountains rising in the sky, and we have set eyes on barbarian regions far away hidden in a blue transparency of light vapors, while our sails, loftily unfurled like clouds day and night, continued their course [as rapidly] as a star, traversing those savage waves as if we were treading a public thoroughfare…”, quoted in Louise Levathes (1996): </a:t>
            </a:r>
            <a:r>
              <a:rPr i="1"/>
              <a:t>When China Ruled the Seas: The Treasure Fleet of the Dragon Throne, 1405–1433</a:t>
            </a:r>
            <a:endParaRPr i="1"/>
          </a:p>
          <a:p>
            <a:pPr marL="240631" indent="-240631">
              <a:spcBef>
                <a:spcPts val="0"/>
              </a:spcBef>
              <a:buFontTx/>
              <a:defRPr b="1" sz="2000">
                <a:latin typeface="Times New Roman"/>
                <a:ea typeface="Times New Roman"/>
                <a:cs typeface="Times New Roman"/>
                <a:sym typeface="Times New Roman"/>
              </a:defRPr>
            </a:pPr>
            <a:r>
              <a:t>Bartolomeu Dias: </a:t>
            </a:r>
            <a:r>
              <a:rPr b="0"/>
              <a:t>1487-8: 3 ships, rounded the Cape of Good Hope at the southern tip of Africa. 80 feet long, 30 men/ship</a:t>
            </a:r>
            <a:endParaRPr b="0"/>
          </a:p>
          <a:p>
            <a:pPr marL="240631" indent="-240631">
              <a:spcBef>
                <a:spcPts val="0"/>
              </a:spcBef>
              <a:buFontTx/>
              <a:defRPr b="1" sz="2000">
                <a:latin typeface="Times New Roman"/>
                <a:ea typeface="Times New Roman"/>
                <a:cs typeface="Times New Roman"/>
                <a:sym typeface="Times New Roman"/>
              </a:defRPr>
            </a:pPr>
            <a:r>
              <a:t>Cristoforo Colombo</a:t>
            </a:r>
            <a:r>
              <a:rPr b="0"/>
              <a:t>: 1492: 3 ships, 90 men.</a:t>
            </a:r>
            <a:endParaRPr b="0"/>
          </a:p>
          <a:p>
            <a:pPr marL="240631" indent="-240631">
              <a:spcBef>
                <a:spcPts val="0"/>
              </a:spcBef>
              <a:buFontTx/>
              <a:defRPr b="1" sz="2000">
                <a:latin typeface="Times New Roman"/>
                <a:ea typeface="Times New Roman"/>
                <a:cs typeface="Times New Roman"/>
                <a:sym typeface="Times New Roman"/>
              </a:defRPr>
            </a:pPr>
            <a:r>
              <a:t>Vasco da Gama</a:t>
            </a:r>
            <a:r>
              <a:rPr b="0"/>
              <a:t>: 1498: 4 ships, 170 men to India and back</a:t>
            </a:r>
          </a:p>
        </p:txBody>
      </p:sp>
      <p:sp>
        <p:nvSpPr>
          <p:cNvPr id="211" name="Review: Commercial Revolutions"/>
          <p:cNvSpPr txBox="1"/>
          <p:nvPr>
            <p:ph type="title" idx="4294967295"/>
          </p:nvPr>
        </p:nvSpPr>
        <p:spPr>
          <a:xfrm>
            <a:off x="277663" y="-1"/>
            <a:ext cx="8572501" cy="1270001"/>
          </a:xfrm>
          <a:prstGeom prst="rect">
            <a:avLst/>
          </a:prstGeom>
        </p:spPr>
        <p:txBody>
          <a:bodyPr>
            <a:normAutofit fontScale="100000" lnSpcReduction="0"/>
          </a:bodyPr>
          <a:lstStyle>
            <a:lvl1pPr defTabSz="320039">
              <a:defRPr sz="4200">
                <a:latin typeface="+mj-lt"/>
                <a:ea typeface="+mj-ea"/>
                <a:cs typeface="+mj-cs"/>
                <a:sym typeface="Helvetica"/>
              </a:defRPr>
            </a:lvl1pPr>
          </a:lstStyle>
          <a:p>
            <a:pPr/>
            <a:r>
              <a:t>Review: Commercial Revolutions</a:t>
            </a:r>
          </a:p>
        </p:txBody>
      </p:sp>
      <p:sp>
        <p:nvSpPr>
          <p:cNvPr id="212"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The Columbian Exchange…"/>
          <p:cNvSpPr txBox="1"/>
          <p:nvPr>
            <p:ph type="body" sz="half" idx="4294967295"/>
          </p:nvPr>
        </p:nvSpPr>
        <p:spPr>
          <a:xfrm>
            <a:off x="277663" y="1270000"/>
            <a:ext cx="4699001" cy="5080000"/>
          </a:xfrm>
          <a:prstGeom prst="rect">
            <a:avLst/>
          </a:prstGeom>
        </p:spPr>
        <p:txBody>
          <a:bodyPr>
            <a:normAutofit fontScale="100000" lnSpcReduction="0"/>
          </a:bodyPr>
          <a:lstStyle/>
          <a:p>
            <a:pPr marL="0" indent="0" defTabSz="292607">
              <a:spcBef>
                <a:spcPts val="0"/>
              </a:spcBef>
              <a:buSzTx/>
              <a:buFontTx/>
              <a:buNone/>
              <a:defRPr b="1" sz="1536">
                <a:latin typeface="+mj-lt"/>
                <a:ea typeface="+mj-ea"/>
                <a:cs typeface="+mj-cs"/>
                <a:sym typeface="Helvetica"/>
              </a:defRPr>
            </a:pPr>
            <a:r>
              <a:t>The Columbian Exchange</a:t>
            </a:r>
          </a:p>
          <a:p>
            <a:pPr marL="154004" indent="-154004" defTabSz="292607">
              <a:spcBef>
                <a:spcPts val="0"/>
              </a:spcBef>
              <a:buFontTx/>
              <a:defRPr sz="1279">
                <a:latin typeface="Times New Roman"/>
                <a:ea typeface="Times New Roman"/>
                <a:cs typeface="Times New Roman"/>
                <a:sym typeface="Times New Roman"/>
              </a:defRPr>
            </a:pPr>
            <a:r>
              <a:rPr b="1"/>
              <a:t>Corn, the potato, chocolate, &amp;c.: </a:t>
            </a:r>
            <a:r>
              <a:t>substantial boost to calories</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marL="154004" indent="-154004" defTabSz="292607">
              <a:spcBef>
                <a:spcPts val="0"/>
              </a:spcBef>
              <a:buFontTx/>
              <a:defRPr sz="1279">
                <a:latin typeface="Times New Roman"/>
                <a:ea typeface="Times New Roman"/>
                <a:cs typeface="Times New Roman"/>
                <a:sym typeface="Times New Roman"/>
              </a:defRPr>
            </a:pPr>
            <a:r>
              <a:t>But one-sided: Europe gains empire and resources wherever its ships can sail and cannon can shoot</a:t>
            </a:r>
          </a:p>
          <a:p>
            <a:pPr marL="154004" indent="-154004" defTabSz="292607">
              <a:spcBef>
                <a:spcPts val="0"/>
              </a:spcBef>
              <a:buFontTx/>
              <a:defRPr sz="1279">
                <a:latin typeface="Times New Roman"/>
                <a:ea typeface="Times New Roman"/>
                <a:cs typeface="Times New Roman"/>
                <a:sym typeface="Times New Roman"/>
              </a:defRPr>
            </a:pPr>
            <a:r>
              <a:t>Sugar islands and the slave trade</a:t>
            </a:r>
          </a:p>
          <a:p>
            <a:pPr lvl="1" marL="397844" indent="-154004" defTabSz="292607">
              <a:spcBef>
                <a:spcPts val="0"/>
              </a:spcBef>
              <a:buFontTx/>
              <a:buChar char="•"/>
              <a:defRPr sz="1279">
                <a:latin typeface="Times New Roman"/>
                <a:ea typeface="Times New Roman"/>
                <a:cs typeface="Times New Roman"/>
                <a:sym typeface="Times New Roman"/>
              </a:defRPr>
            </a:pPr>
            <a:r>
              <a:t>400 calories per Briton per day by 1750?</a:t>
            </a:r>
          </a:p>
          <a:p>
            <a:pPr lvl="1" marL="397844" indent="-154004" defTabSz="292607">
              <a:spcBef>
                <a:spcPts val="0"/>
              </a:spcBef>
              <a:buFontTx/>
              <a:buChar char="•"/>
              <a:defRPr sz="1279">
                <a:latin typeface="Times New Roman"/>
                <a:ea typeface="Times New Roman"/>
                <a:cs typeface="Times New Roman"/>
                <a:sym typeface="Times New Roman"/>
              </a:defRPr>
            </a:pPr>
            <a:r>
              <a:t>The underdevelopment of Africa</a:t>
            </a:r>
          </a:p>
          <a:p>
            <a:pPr lvl="2" marL="641684" indent="-154004" defTabSz="292607">
              <a:spcBef>
                <a:spcPts val="0"/>
              </a:spcBef>
              <a:buFontTx/>
              <a:defRPr sz="1279">
                <a:latin typeface="Times New Roman"/>
                <a:ea typeface="Times New Roman"/>
                <a:cs typeface="Times New Roman"/>
                <a:sym typeface="Times New Roman"/>
              </a:defRPr>
            </a:pPr>
            <a:r>
              <a:t>12.5 million Atlantic African slave trade</a:t>
            </a:r>
          </a:p>
          <a:p>
            <a:pPr lvl="2" marL="641684" indent="-154004" defTabSz="292607">
              <a:spcBef>
                <a:spcPts val="0"/>
              </a:spcBef>
              <a:buFontTx/>
              <a:defRPr sz="1279">
                <a:latin typeface="Times New Roman"/>
                <a:ea typeface="Times New Roman"/>
                <a:cs typeface="Times New Roman"/>
                <a:sym typeface="Times New Roman"/>
              </a:defRPr>
            </a:pPr>
            <a:r>
              <a:t>(2 million Mediterranean, 4 million Black Sea, 1 million Viking, 17 million Indian Ocean, 30 million Graeco-Roman)</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The East Indies</a:t>
            </a:r>
          </a:p>
          <a:p>
            <a:pPr marL="154004" indent="-154004" defTabSz="292607">
              <a:spcBef>
                <a:spcPts val="0"/>
              </a:spcBef>
              <a:buFontTx/>
              <a:defRPr sz="1279">
                <a:latin typeface="Times New Roman"/>
                <a:ea typeface="Times New Roman"/>
                <a:cs typeface="Times New Roman"/>
                <a:sym typeface="Times New Roman"/>
              </a:defRPr>
            </a:pPr>
            <a:r>
              <a:rPr b="1"/>
              <a:t>Spices—later silks, porcelain, cottons: </a:t>
            </a:r>
            <a:r>
              <a:t>80% fall in real price</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lvl="1" marL="397844" indent="-154004" defTabSz="292607">
              <a:spcBef>
                <a:spcPts val="0"/>
              </a:spcBef>
              <a:buFontTx/>
              <a:buChar char="•"/>
              <a:defRPr sz="1279">
                <a:latin typeface="Times New Roman"/>
                <a:ea typeface="Times New Roman"/>
                <a:cs typeface="Times New Roman"/>
                <a:sym typeface="Times New Roman"/>
              </a:defRPr>
            </a:pPr>
            <a:r>
              <a:t>But benefits one-sided: disassembling a mountain of silver in Peru in order to import luxuries from China, India, Malaysia, and Indonesia…</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Political Economy</a:t>
            </a:r>
          </a:p>
          <a:p>
            <a:pPr marL="154004" indent="-154004" defTabSz="292607">
              <a:spcBef>
                <a:spcPts val="0"/>
              </a:spcBef>
              <a:buFontTx/>
              <a:defRPr sz="1279">
                <a:latin typeface="Times New Roman"/>
                <a:ea typeface="Times New Roman"/>
                <a:cs typeface="Times New Roman"/>
                <a:sym typeface="Times New Roman"/>
              </a:defRPr>
            </a:pPr>
            <a:r>
              <a:rPr b="1"/>
              <a:t>The merchants of Bristol, the nabobs, the King of Spain: </a:t>
            </a:r>
            <a:r>
              <a:t>New wealth to add in to the scales…</a:t>
            </a:r>
          </a:p>
          <a:p>
            <a:pPr marL="154004" indent="-154004" defTabSz="292607">
              <a:spcBef>
                <a:spcPts val="0"/>
              </a:spcBef>
              <a:buFontTx/>
              <a:defRPr sz="1279">
                <a:latin typeface="Times New Roman"/>
                <a:ea typeface="Times New Roman"/>
                <a:cs typeface="Times New Roman"/>
                <a:sym typeface="Times New Roman"/>
              </a:defRPr>
            </a:pPr>
            <a:r>
              <a:t>Inflation</a:t>
            </a:r>
          </a:p>
        </p:txBody>
      </p:sp>
      <p:sp>
        <p:nvSpPr>
          <p:cNvPr id="215" name="Resources! And Political Economy!"/>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solidFill>
                  <a:srgbClr val="000080"/>
                </a:solidFill>
                <a:latin typeface="+mj-lt"/>
                <a:ea typeface="+mj-ea"/>
                <a:cs typeface="+mj-cs"/>
                <a:sym typeface="Helvetica"/>
              </a:defRPr>
            </a:lvl1pPr>
          </a:lstStyle>
          <a:p>
            <a:pPr/>
            <a:r>
              <a:t>Resources! And Political Economy!</a:t>
            </a:r>
          </a:p>
        </p:txBody>
      </p:sp>
      <p:sp>
        <p:nvSpPr>
          <p:cNvPr id="216" name="“The Advanced West”"/>
          <p:cNvSpPr txBox="1"/>
          <p:nvPr/>
        </p:nvSpPr>
        <p:spPr>
          <a:xfrm>
            <a:off x="5300293" y="1055718"/>
            <a:ext cx="4699001"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Advanced West”</a:t>
            </a:r>
          </a:p>
        </p:txBody>
      </p:sp>
      <p:sp>
        <p:nvSpPr>
          <p:cNvPr id="217" name="The World"/>
          <p:cNvSpPr txBox="1"/>
          <p:nvPr/>
        </p:nvSpPr>
        <p:spPr>
          <a:xfrm>
            <a:off x="6190262" y="3973019"/>
            <a:ext cx="1901295"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World</a:t>
            </a:r>
          </a:p>
        </p:txBody>
      </p:sp>
      <p:sp>
        <p:nvSpPr>
          <p:cNvPr id="218"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pic>
        <p:nvPicPr>
          <p:cNvPr id="219" name="Screen Shot 2020-02-18 at 7.53.20 AM.png" descr="Screen Shot 2020-02-18 at 7.53.20 AM.png"/>
          <p:cNvPicPr>
            <a:picLocks noChangeAspect="1"/>
          </p:cNvPicPr>
          <p:nvPr/>
        </p:nvPicPr>
        <p:blipFill>
          <a:blip r:embed="rId2">
            <a:extLst/>
          </a:blip>
          <a:stretch>
            <a:fillRect/>
          </a:stretch>
        </p:blipFill>
        <p:spPr>
          <a:xfrm>
            <a:off x="5842363" y="4488788"/>
            <a:ext cx="2537068" cy="2173144"/>
          </a:xfrm>
          <a:prstGeom prst="rect">
            <a:avLst/>
          </a:prstGeom>
          <a:ln w="12700">
            <a:miter lim="400000"/>
          </a:ln>
        </p:spPr>
      </p:pic>
      <p:pic>
        <p:nvPicPr>
          <p:cNvPr id="220" name="Screen Shot 2020-02-18 at 6.42.49 AM.png" descr="Screen Shot 2020-02-18 at 6.42.49 AM.png"/>
          <p:cNvPicPr>
            <a:picLocks noChangeAspect="1"/>
          </p:cNvPicPr>
          <p:nvPr/>
        </p:nvPicPr>
        <p:blipFill>
          <a:blip r:embed="rId3">
            <a:extLst/>
          </a:blip>
          <a:stretch>
            <a:fillRect/>
          </a:stretch>
        </p:blipFill>
        <p:spPr>
          <a:xfrm>
            <a:off x="5235482" y="1455317"/>
            <a:ext cx="3614682" cy="2251769"/>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223" name="9c960521296242548b-4_pdf-3.jpg" descr="9c960521296242548b-4_pdf-3.jpg"/>
          <p:cNvPicPr>
            <a:picLocks noChangeAspect="1"/>
          </p:cNvPicPr>
          <p:nvPr/>
        </p:nvPicPr>
        <p:blipFill>
          <a:blip r:embed="rId2">
            <a:extLst/>
          </a:blip>
          <a:stretch>
            <a:fillRect/>
          </a:stretch>
        </p:blipFill>
        <p:spPr>
          <a:xfrm>
            <a:off x="1104624" y="1417637"/>
            <a:ext cx="6424613" cy="5268913"/>
          </a:xfrm>
          <a:prstGeom prst="rect">
            <a:avLst/>
          </a:prstGeom>
          <a:ln w="12700">
            <a:miter lim="400000"/>
          </a:ln>
        </p:spPr>
      </p:pic>
      <p:sp>
        <p:nvSpPr>
          <p:cNvPr id="224"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 name="Preview of This Lecture 9: Industrial Revolutions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Preview of This Lecture 9: Industrial Revolutions II</a:t>
            </a:r>
          </a:p>
        </p:txBody>
      </p:sp>
      <p:sp>
        <p:nvSpPr>
          <p:cNvPr id="48" name="What I hope we will cover:…"/>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What I hope we will cover:</a:t>
            </a:r>
          </a:p>
          <a:p>
            <a:pPr marL="240631" indent="-240631">
              <a:spcBef>
                <a:spcPts val="1200"/>
              </a:spcBef>
              <a:buFontTx/>
              <a:defRPr sz="2400">
                <a:latin typeface="Times New Roman"/>
                <a:ea typeface="Times New Roman"/>
                <a:cs typeface="Times New Roman"/>
                <a:sym typeface="Times New Roman"/>
              </a:defRPr>
            </a:pPr>
            <a:r>
              <a:t>The spread of industrialization</a:t>
            </a:r>
          </a:p>
          <a:p>
            <a:pPr marL="240631" indent="-240631">
              <a:spcBef>
                <a:spcPts val="1200"/>
              </a:spcBef>
              <a:buFontTx/>
              <a:defRPr sz="2400">
                <a:latin typeface="Times New Roman"/>
                <a:ea typeface="Times New Roman"/>
                <a:cs typeface="Times New Roman"/>
                <a:sym typeface="Times New Roman"/>
              </a:defRPr>
            </a:pPr>
            <a:r>
              <a:t>Alternative theories to Allen’s</a:t>
            </a:r>
          </a:p>
        </p:txBody>
      </p:sp>
      <p:sp>
        <p:nvSpPr>
          <p:cNvPr id="49" name="9:48-9: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9:48-9:50</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227" name="9c960521296242548b-4_pdf-4.jpg" descr="9c960521296242548b-4_pdf-4.jpg"/>
          <p:cNvPicPr>
            <a:picLocks noChangeAspect="1"/>
          </p:cNvPicPr>
          <p:nvPr/>
        </p:nvPicPr>
        <p:blipFill>
          <a:blip r:embed="rId2">
            <a:extLst/>
          </a:blip>
          <a:stretch>
            <a:fillRect/>
          </a:stretch>
        </p:blipFill>
        <p:spPr>
          <a:xfrm>
            <a:off x="1571921" y="1792287"/>
            <a:ext cx="5662614" cy="5065713"/>
          </a:xfrm>
          <a:prstGeom prst="rect">
            <a:avLst/>
          </a:prstGeom>
          <a:ln w="12700">
            <a:miter lim="400000"/>
          </a:ln>
        </p:spPr>
      </p:pic>
      <p:sp>
        <p:nvSpPr>
          <p:cNvPr id="228"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Establishing an Effective Monopoly of Violence: Wars of the Ros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Establishing an Effective Monopoly of Violence: Wars of the Roses</a:t>
            </a:r>
          </a:p>
        </p:txBody>
      </p:sp>
      <p:sp>
        <p:nvSpPr>
          <p:cNvPr id="231"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32" name="Image" descr="Image"/>
          <p:cNvPicPr>
            <a:picLocks noChangeAspect="1"/>
          </p:cNvPicPr>
          <p:nvPr/>
        </p:nvPicPr>
        <p:blipFill>
          <a:blip r:embed="rId2">
            <a:extLst/>
          </a:blip>
          <a:stretch>
            <a:fillRect/>
          </a:stretch>
        </p:blipFill>
        <p:spPr>
          <a:xfrm>
            <a:off x="2601763" y="1270000"/>
            <a:ext cx="6248401" cy="4089400"/>
          </a:xfrm>
          <a:prstGeom prst="rect">
            <a:avLst/>
          </a:prstGeom>
          <a:ln w="12700">
            <a:miter lim="400000"/>
          </a:ln>
        </p:spPr>
      </p:pic>
      <p:sp>
        <p:nvSpPr>
          <p:cNvPr id="233"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Establishing an Effective Monopoly of Violence: Implications of the Treason of the Stanleys"/>
          <p:cNvSpPr txBox="1"/>
          <p:nvPr>
            <p:ph type="title" idx="4294967295"/>
          </p:nvPr>
        </p:nvSpPr>
        <p:spPr>
          <a:xfrm>
            <a:off x="277663" y="-1"/>
            <a:ext cx="8572501" cy="1270001"/>
          </a:xfrm>
          <a:prstGeom prst="rect">
            <a:avLst/>
          </a:prstGeom>
        </p:spPr>
        <p:txBody>
          <a:bodyPr>
            <a:normAutofit fontScale="100000" lnSpcReduction="0"/>
          </a:bodyPr>
          <a:lstStyle>
            <a:lvl1pPr defTabSz="219455">
              <a:defRPr sz="2880">
                <a:solidFill>
                  <a:srgbClr val="008000"/>
                </a:solidFill>
              </a:defRPr>
            </a:lvl1pPr>
          </a:lstStyle>
          <a:p>
            <a:pPr/>
            <a:r>
              <a:t>Establishing an Effective Monopoly of Violence: Implications of the Treason of the Stanleys</a:t>
            </a:r>
          </a:p>
        </p:txBody>
      </p:sp>
      <p:sp>
        <p:nvSpPr>
          <p:cNvPr id="236"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37" name="Image" descr="Image"/>
          <p:cNvPicPr>
            <a:picLocks noChangeAspect="1"/>
          </p:cNvPicPr>
          <p:nvPr/>
        </p:nvPicPr>
        <p:blipFill>
          <a:blip r:embed="rId2">
            <a:extLst/>
          </a:blip>
          <a:stretch>
            <a:fillRect/>
          </a:stretch>
        </p:blipFill>
        <p:spPr>
          <a:xfrm>
            <a:off x="2887695" y="1270000"/>
            <a:ext cx="5962469" cy="5217160"/>
          </a:xfrm>
          <a:prstGeom prst="rect">
            <a:avLst/>
          </a:prstGeom>
          <a:ln w="12700">
            <a:miter lim="400000"/>
          </a:ln>
        </p:spPr>
      </p:pic>
      <p:sp>
        <p:nvSpPr>
          <p:cNvPr id="238"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Marcher Lords: Warwick the Kingmak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Marcher Lords: Warwick the Kingmaker</a:t>
            </a:r>
          </a:p>
        </p:txBody>
      </p:sp>
      <p:sp>
        <p:nvSpPr>
          <p:cNvPr id="241"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
        <p:nvSpPr>
          <p:cNvPr id="242" name="Adam Smith: “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
          <p:cNvSpPr txBox="1"/>
          <p:nvPr/>
        </p:nvSpPr>
        <p:spPr>
          <a:xfrm>
            <a:off x="277663" y="1270000"/>
            <a:ext cx="8572501" cy="5438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buSzPct val="100000"/>
              <a:buChar char="•"/>
              <a:defRPr sz="3600">
                <a:latin typeface="Times New Roman"/>
                <a:ea typeface="Times New Roman"/>
                <a:cs typeface="Times New Roman"/>
                <a:sym typeface="Times New Roman"/>
              </a:defRPr>
            </a:pPr>
            <a:r>
              <a:rPr b="1">
                <a:latin typeface="+mj-lt"/>
                <a:ea typeface="+mj-ea"/>
                <a:cs typeface="+mj-cs"/>
                <a:sym typeface="Helvetica"/>
              </a:rPr>
              <a:t>Adam Smith</a:t>
            </a:r>
            <a:r>
              <a:rPr b="1"/>
              <a:t>: “</a:t>
            </a:r>
            <a:r>
              <a:t>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Jeremiah Dittmar (2011): The Printing Press as an Agent of Change… II"/>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Jeremiah Dittmar (2011): The Printing Press as an Agent of Change… II</a:t>
            </a:r>
          </a:p>
        </p:txBody>
      </p:sp>
      <p:sp>
        <p:nvSpPr>
          <p:cNvPr id="245" name="Dittmar’s Test: Compare (especially over the period 1500– 1600) population growth of cities that did and did not adopt the printing press before 1500.…"/>
          <p:cNvSpPr txBox="1"/>
          <p:nvPr>
            <p:ph type="body" sz="quarter" idx="4294967295"/>
          </p:nvPr>
        </p:nvSpPr>
        <p:spPr>
          <a:xfrm>
            <a:off x="457200" y="1436687"/>
            <a:ext cx="8229600" cy="1286627"/>
          </a:xfrm>
          <a:prstGeom prst="rect">
            <a:avLst/>
          </a:prstGeom>
        </p:spPr>
        <p:txBody>
          <a:bodyPr>
            <a:normAutofit fontScale="100000" lnSpcReduction="0"/>
          </a:bodyPr>
          <a:lstStyle/>
          <a:p>
            <a:pPr marL="195452" indent="-195452" defTabSz="260604">
              <a:spcBef>
                <a:spcPts val="400"/>
              </a:spcBef>
              <a:defRPr sz="1824"/>
            </a:pPr>
            <a:r>
              <a:t>Dittmar’s Test: Compare (especially over the period 1500– 1600) population growth of cities that did and did not adopt the printing press before 1500.</a:t>
            </a:r>
          </a:p>
          <a:p>
            <a:pPr marL="195452" indent="-195452" defTabSz="260604">
              <a:spcBef>
                <a:spcPts val="400"/>
              </a:spcBef>
              <a:defRPr sz="1824"/>
            </a:pPr>
            <a:r>
              <a:t>Why are DIttmar’s IV estimates so big? 0.6 per century—a near doubling—as opposed to 0.2?</a:t>
            </a:r>
          </a:p>
        </p:txBody>
      </p:sp>
      <p:pic>
        <p:nvPicPr>
          <p:cNvPr id="246" name="delong_typepad_com_rr-earlymoderngrowth_pdf.png" descr="delong_typepad_com_rr-earlymoderngrowth_pdf.png"/>
          <p:cNvPicPr>
            <a:picLocks noChangeAspect="0"/>
          </p:cNvPicPr>
          <p:nvPr/>
        </p:nvPicPr>
        <p:blipFill>
          <a:blip r:embed="rId2">
            <a:extLst/>
          </a:blip>
          <a:stretch>
            <a:fillRect/>
          </a:stretch>
        </p:blipFill>
        <p:spPr>
          <a:xfrm>
            <a:off x="4566252" y="2723313"/>
            <a:ext cx="4120548" cy="3935754"/>
          </a:xfrm>
          <a:prstGeom prst="rect">
            <a:avLst/>
          </a:prstGeom>
          <a:ln w="12700">
            <a:miter lim="400000"/>
          </a:ln>
        </p:spPr>
      </p:pic>
      <p:pic>
        <p:nvPicPr>
          <p:cNvPr id="247" name="delong_typepad_com_rr-earlymoderngrowth_pdf.png" descr="delong_typepad_com_rr-earlymoderngrowth_pdf.png"/>
          <p:cNvPicPr>
            <a:picLocks noChangeAspect="0"/>
          </p:cNvPicPr>
          <p:nvPr/>
        </p:nvPicPr>
        <p:blipFill>
          <a:blip r:embed="rId3">
            <a:extLst/>
          </a:blip>
          <a:stretch>
            <a:fillRect/>
          </a:stretch>
        </p:blipFill>
        <p:spPr>
          <a:xfrm>
            <a:off x="457200" y="2723313"/>
            <a:ext cx="4120548" cy="3935755"/>
          </a:xfrm>
          <a:prstGeom prst="rect">
            <a:avLst/>
          </a:prstGeom>
          <a:ln w="12700">
            <a:miter lim="400000"/>
          </a:ln>
        </p:spPr>
      </p:pic>
      <p:sp>
        <p:nvSpPr>
          <p:cNvPr id="248"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DeLong and Shleifer 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a:t>
            </a:r>
          </a:p>
        </p:txBody>
      </p:sp>
      <p:sp>
        <p:nvSpPr>
          <p:cNvPr id="251" name="It’s a big deal…"/>
          <p:cNvSpPr txBox="1"/>
          <p:nvPr>
            <p:ph type="body" sz="quarter" idx="4294967295"/>
          </p:nvPr>
        </p:nvSpPr>
        <p:spPr>
          <a:xfrm>
            <a:off x="457200" y="1417637"/>
            <a:ext cx="8229600" cy="564781"/>
          </a:xfrm>
          <a:prstGeom prst="rect">
            <a:avLst/>
          </a:prstGeom>
        </p:spPr>
        <p:txBody>
          <a:bodyPr>
            <a:normAutofit fontScale="100000" lnSpcReduction="0"/>
          </a:bodyPr>
          <a:lstStyle>
            <a:lvl1pPr marL="329184" indent="-329184" defTabSz="438911">
              <a:defRPr sz="3072"/>
            </a:lvl1pPr>
          </a:lstStyle>
          <a:p>
            <a:pPr/>
            <a:r>
              <a:t>It’s a big deal…</a:t>
            </a:r>
          </a:p>
        </p:txBody>
      </p:sp>
      <p:pic>
        <p:nvPicPr>
          <p:cNvPr id="252" name="www_jstor_org_stable_pdf_725804_pdf_acceptTC_true.png" descr="www_jstor_org_stable_pdf_725804_pdf_acceptTC_true.png"/>
          <p:cNvPicPr>
            <a:picLocks noChangeAspect="0"/>
          </p:cNvPicPr>
          <p:nvPr/>
        </p:nvPicPr>
        <p:blipFill>
          <a:blip r:embed="rId2">
            <a:extLst/>
          </a:blip>
          <a:stretch>
            <a:fillRect/>
          </a:stretch>
        </p:blipFill>
        <p:spPr>
          <a:xfrm>
            <a:off x="457200" y="2102717"/>
            <a:ext cx="8229600" cy="4252573"/>
          </a:xfrm>
          <a:prstGeom prst="rect">
            <a:avLst/>
          </a:prstGeom>
          <a:ln w="12700">
            <a:miter lim="400000"/>
          </a:ln>
        </p:spPr>
      </p:pic>
      <p:sp>
        <p:nvSpPr>
          <p:cNvPr id="253"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DeLong and Shleifer II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III</a:t>
            </a:r>
          </a:p>
        </p:txBody>
      </p:sp>
      <p:sp>
        <p:nvSpPr>
          <p:cNvPr id="256" name="Northern Italy in 1500-1650 is “surprising” as absolutist then…"/>
          <p:cNvSpPr txBox="1"/>
          <p:nvPr>
            <p:ph type="body" sz="half" idx="4294967295"/>
          </p:nvPr>
        </p:nvSpPr>
        <p:spPr>
          <a:xfrm>
            <a:off x="457200" y="1417637"/>
            <a:ext cx="2596766" cy="5024406"/>
          </a:xfrm>
          <a:prstGeom prst="rect">
            <a:avLst/>
          </a:prstGeom>
        </p:spPr>
        <p:txBody>
          <a:bodyPr>
            <a:normAutofit fontScale="100000" lnSpcReduction="0"/>
          </a:bodyPr>
          <a:lstStyle/>
          <a:p>
            <a:pPr marL="188595" indent="-188595" defTabSz="251460">
              <a:spcBef>
                <a:spcPts val="400"/>
              </a:spcBef>
              <a:defRPr sz="1760"/>
            </a:pPr>
            <a:r>
              <a:t>Northern Italy in 1500-1650 is “surprising” as absolutist then</a:t>
            </a:r>
          </a:p>
          <a:p>
            <a:pPr marL="188595" indent="-188595" defTabSz="251460">
              <a:spcBef>
                <a:spcPts val="400"/>
              </a:spcBef>
              <a:defRPr sz="1760"/>
            </a:pPr>
            <a:r>
              <a:t>England 1650-1800 is “surprising” as non-absolutist then</a:t>
            </a:r>
          </a:p>
          <a:p>
            <a:pPr marL="188595" indent="-188595" defTabSz="251460">
              <a:spcBef>
                <a:spcPts val="400"/>
              </a:spcBef>
              <a:defRPr sz="1760"/>
            </a:pPr>
            <a:r>
              <a:t>WTF?! with the Italian urban boom 1050-1200</a:t>
            </a:r>
          </a:p>
          <a:p>
            <a:pPr marL="188595" indent="-188595" defTabSz="251460">
              <a:spcBef>
                <a:spcPts val="400"/>
              </a:spcBef>
              <a:defRPr sz="1760"/>
            </a:pPr>
            <a:r>
              <a:t>Econometric problems</a:t>
            </a:r>
          </a:p>
          <a:p>
            <a:pPr lvl="1" marL="440055" indent="-188595" defTabSz="251460">
              <a:spcBef>
                <a:spcPts val="400"/>
              </a:spcBef>
              <a:buChar char="•"/>
              <a:defRPr sz="1760"/>
            </a:pPr>
            <a:r>
              <a:t>Normal distribution—we have only 45 observations, and 30 degrees of freedom…</a:t>
            </a:r>
          </a:p>
          <a:p>
            <a:pPr lvl="1" marL="440055" indent="-188595" defTabSz="251460">
              <a:spcBef>
                <a:spcPts val="400"/>
              </a:spcBef>
              <a:buChar char="•"/>
              <a:defRPr sz="1760"/>
            </a:pPr>
            <a:r>
              <a:t>The file-drawer problem…</a:t>
            </a:r>
          </a:p>
        </p:txBody>
      </p:sp>
      <p:pic>
        <p:nvPicPr>
          <p:cNvPr id="257" name="delong_typepad_com_rr-earlymoderngrowth_pdf.png" descr="delong_typepad_com_rr-earlymoderngrowth_pdf.png"/>
          <p:cNvPicPr>
            <a:picLocks noChangeAspect="0"/>
          </p:cNvPicPr>
          <p:nvPr/>
        </p:nvPicPr>
        <p:blipFill>
          <a:blip r:embed="rId2">
            <a:extLst/>
          </a:blip>
          <a:stretch>
            <a:fillRect/>
          </a:stretch>
        </p:blipFill>
        <p:spPr>
          <a:xfrm>
            <a:off x="3053965" y="1417637"/>
            <a:ext cx="5632835" cy="5024406"/>
          </a:xfrm>
          <a:prstGeom prst="rect">
            <a:avLst/>
          </a:prstGeom>
          <a:ln w="12700">
            <a:miter lim="400000"/>
          </a:ln>
        </p:spPr>
      </p:pic>
      <p:sp>
        <p:nvSpPr>
          <p:cNvPr id="258"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Commercial Society” of the Eighteenth Century…"/>
          <p:cNvSpPr txBox="1"/>
          <p:nvPr>
            <p:ph type="body" sz="half" idx="4294967295"/>
          </p:nvPr>
        </p:nvSpPr>
        <p:spPr>
          <a:xfrm>
            <a:off x="277663" y="1267122"/>
            <a:ext cx="8572501" cy="2089923"/>
          </a:xfrm>
          <a:prstGeom prst="rect">
            <a:avLst/>
          </a:prstGeom>
        </p:spPr>
        <p:txBody>
          <a:bodyPr>
            <a:normAutofit fontScale="100000" lnSpcReduction="0"/>
          </a:bodyPr>
          <a:lstStyle/>
          <a:p>
            <a:pPr marL="0" indent="0" defTabSz="370331">
              <a:spcBef>
                <a:spcPts val="0"/>
              </a:spcBef>
              <a:buSzTx/>
              <a:buFontTx/>
              <a:buNone/>
              <a:defRPr b="1" sz="1944">
                <a:latin typeface="+mj-lt"/>
                <a:ea typeface="+mj-ea"/>
                <a:cs typeface="+mj-cs"/>
                <a:sym typeface="Helvetica"/>
              </a:defRPr>
            </a:pPr>
            <a:r>
              <a:t>“Commercial Society” of the Eighteenth Century</a:t>
            </a:r>
          </a:p>
          <a:p>
            <a:pPr marL="194911" indent="-194911" defTabSz="370331">
              <a:spcBef>
                <a:spcPts val="0"/>
              </a:spcBef>
              <a:buFontTx/>
              <a:defRPr sz="1620">
                <a:latin typeface="Times New Roman"/>
                <a:ea typeface="Times New Roman"/>
                <a:cs typeface="Times New Roman"/>
                <a:sym typeface="Times New Roman"/>
              </a:defRPr>
            </a:pPr>
            <a:r>
              <a:t>An extra 1500 years of invention and innovation, yes…</a:t>
            </a:r>
          </a:p>
          <a:p>
            <a:pPr lvl="1" marL="503521" indent="-194911" defTabSz="370331">
              <a:spcBef>
                <a:spcPts val="0"/>
              </a:spcBef>
              <a:buFontTx/>
              <a:buChar char="•"/>
              <a:defRPr sz="1620">
                <a:latin typeface="Times New Roman"/>
                <a:ea typeface="Times New Roman"/>
                <a:cs typeface="Times New Roman"/>
                <a:sym typeface="Times New Roman"/>
              </a:defRPr>
            </a:pPr>
            <a:r>
              <a:t>Scope of control…</a:t>
            </a:r>
          </a:p>
          <a:p>
            <a:pPr lvl="1" marL="503521" indent="-194911" defTabSz="370331">
              <a:spcBef>
                <a:spcPts val="0"/>
              </a:spcBef>
              <a:buFontTx/>
              <a:buChar char="•"/>
              <a:defRPr sz="1620">
                <a:latin typeface="Times New Roman"/>
                <a:ea typeface="Times New Roman"/>
                <a:cs typeface="Times New Roman"/>
                <a:sym typeface="Times New Roman"/>
              </a:defRPr>
            </a:pPr>
            <a:r>
              <a:t>Columbian Exchange…</a:t>
            </a:r>
          </a:p>
          <a:p>
            <a:pPr marL="194911" indent="-194911" defTabSz="370331">
              <a:spcBef>
                <a:spcPts val="0"/>
              </a:spcBef>
              <a:buFontTx/>
              <a:defRPr sz="1620">
                <a:latin typeface="Times New Roman"/>
                <a:ea typeface="Times New Roman"/>
                <a:cs typeface="Times New Roman"/>
                <a:sym typeface="Times New Roman"/>
              </a:defRPr>
            </a:pPr>
            <a:r>
              <a:t>But, otherwise, how different from Antonine Rome or Sung China or Abbasid Mesopotamia?</a:t>
            </a:r>
          </a:p>
          <a:p>
            <a:pPr lvl="1" marL="503521" indent="-194911" defTabSz="370331">
              <a:spcBef>
                <a:spcPts val="0"/>
              </a:spcBef>
              <a:buFontTx/>
              <a:buChar char="•"/>
              <a:defRPr sz="1620">
                <a:latin typeface="Times New Roman"/>
                <a:ea typeface="Times New Roman"/>
                <a:cs typeface="Times New Roman"/>
                <a:sym typeface="Times New Roman"/>
              </a:defRPr>
            </a:pPr>
            <a:r>
              <a:t>It did occur in Antonine Rome…</a:t>
            </a:r>
          </a:p>
          <a:p>
            <a:pPr lvl="1" marL="503521" indent="-194911" defTabSz="370331">
              <a:spcBef>
                <a:spcPts val="0"/>
              </a:spcBef>
              <a:buFontTx/>
              <a:buChar char="•"/>
              <a:defRPr sz="1620">
                <a:latin typeface="Times New Roman"/>
                <a:ea typeface="Times New Roman"/>
                <a:cs typeface="Times New Roman"/>
                <a:sym typeface="Times New Roman"/>
              </a:defRPr>
            </a:pPr>
            <a:r>
              <a:t>Temin: no industrial revolution…</a:t>
            </a:r>
          </a:p>
        </p:txBody>
      </p:sp>
      <p:sp>
        <p:nvSpPr>
          <p:cNvPr id="261"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262"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263" name="Screen Shot 2020-02-18 at 9.00.59 AM.png" descr="Screen Shot 2020-02-18 at 9.00.59 AM.png"/>
          <p:cNvPicPr>
            <a:picLocks noChangeAspect="1"/>
          </p:cNvPicPr>
          <p:nvPr/>
        </p:nvPicPr>
        <p:blipFill>
          <a:blip r:embed="rId2">
            <a:extLst/>
          </a:blip>
          <a:stretch>
            <a:fillRect/>
          </a:stretch>
        </p:blipFill>
        <p:spPr>
          <a:xfrm>
            <a:off x="765801" y="3357044"/>
            <a:ext cx="6632201" cy="2934808"/>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We Have a Very Keen-Eyed Contemporary Observer:…"/>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406908">
              <a:spcBef>
                <a:spcPts val="0"/>
              </a:spcBef>
              <a:buSzTx/>
              <a:buFontTx/>
              <a:buNone/>
              <a:defRPr b="1" sz="2136">
                <a:latin typeface="+mj-lt"/>
                <a:ea typeface="+mj-ea"/>
                <a:cs typeface="+mj-cs"/>
                <a:sym typeface="Helvetica"/>
              </a:defRPr>
            </a:pPr>
            <a:r>
              <a:t>We Have a Very Keen-Eyed Contemporary Observer:</a:t>
            </a:r>
          </a:p>
          <a:p>
            <a:pPr marL="214162" indent="-214162" defTabSz="406908">
              <a:spcBef>
                <a:spcPts val="0"/>
              </a:spcBef>
              <a:buFontTx/>
              <a:defRPr sz="1779">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a:t>
            </a:r>
            <a:r>
              <a:t> chs. 1, 4-6</a:t>
            </a:r>
            <a:r>
              <a:rPr i="1"/>
              <a:t> </a:t>
            </a:r>
            <a:r>
              <a:t>&lt;</a:t>
            </a:r>
            <a:r>
              <a:rPr u="sng">
                <a:solidFill>
                  <a:srgbClr val="0000FF"/>
                </a:solidFill>
                <a:uFill>
                  <a:solidFill>
                    <a:srgbClr val="0000FF"/>
                  </a:solidFill>
                </a:uFill>
                <a:hlinkClick r:id="rId2" invalidUrl="" action="" tgtFrame="" tooltip="" history="1" highlightClick="0" endSnd="0"/>
              </a:rPr>
              <a:t>https://delong.typepad.com/files/berry-smith.pdf</a:t>
            </a:r>
            <a:r>
              <a:t>&gt;</a:t>
            </a:r>
          </a:p>
          <a:p>
            <a:pPr marL="214162" indent="-214162" defTabSz="406908">
              <a:spcBef>
                <a:spcPts val="0"/>
              </a:spcBef>
              <a:buFontTx/>
              <a:defRPr sz="1779">
                <a:latin typeface="Times New Roman"/>
                <a:ea typeface="Times New Roman"/>
                <a:cs typeface="Times New Roman"/>
                <a:sym typeface="Times New Roman"/>
              </a:defRPr>
            </a:pPr>
            <a:r>
              <a:t>The market economy as a game changer</a:t>
            </a:r>
          </a:p>
          <a:p>
            <a:pPr marL="214162" indent="-214162" defTabSz="406908">
              <a:spcBef>
                <a:spcPts val="0"/>
              </a:spcBef>
              <a:buFontTx/>
              <a:defRPr sz="1779">
                <a:latin typeface="Times New Roman"/>
                <a:ea typeface="Times New Roman"/>
                <a:cs typeface="Times New Roman"/>
                <a:sym typeface="Times New Roman"/>
              </a:defRPr>
            </a:pPr>
            <a:r>
              <a:t>Commercial society:</a:t>
            </a:r>
          </a:p>
          <a:p>
            <a:pPr lvl="1" marL="553252" indent="-214162" defTabSz="406908">
              <a:spcBef>
                <a:spcPts val="0"/>
              </a:spcBef>
              <a:buFontTx/>
              <a:buChar char="•"/>
              <a:defRPr sz="1779">
                <a:latin typeface="Times New Roman"/>
                <a:ea typeface="Times New Roman"/>
                <a:cs typeface="Times New Roman"/>
                <a:sym typeface="Times New Roman"/>
              </a:defRPr>
            </a:pPr>
            <a:r>
              <a:t>Hunter, shepherd, agricultural, and commercial stages…</a:t>
            </a:r>
          </a:p>
          <a:p>
            <a:pPr lvl="1" marL="553252" indent="-214162" defTabSz="406908">
              <a:spcBef>
                <a:spcPts val="0"/>
              </a:spcBef>
              <a:buFontTx/>
              <a:buChar char="•"/>
              <a:defRPr sz="1779">
                <a:latin typeface="Times New Roman"/>
                <a:ea typeface="Times New Roman"/>
                <a:cs typeface="Times New Roman"/>
                <a:sym typeface="Times New Roman"/>
              </a:defRPr>
            </a:pPr>
            <a:r>
              <a:t>“It is Smith’s explicit reference to a ‘commercial society’ that is distinctive and Smith here is a pioneer…”</a:t>
            </a:r>
          </a:p>
          <a:p>
            <a:pPr lvl="1" marL="553252" indent="-214162" defTabSz="406908">
              <a:spcBef>
                <a:spcPts val="0"/>
              </a:spcBef>
              <a:buFontTx/>
              <a:buChar char="•"/>
              <a:defRPr sz="1779">
                <a:latin typeface="Times New Roman"/>
                <a:ea typeface="Times New Roman"/>
                <a:cs typeface="Times New Roman"/>
                <a:sym typeface="Times New Roman"/>
              </a:defRPr>
            </a:pPr>
            <a:r>
              <a:t>Agrarian-Age power lies with the owners of land, and government is ‘a combination of the rich to oppress the poor’</a:t>
            </a:r>
          </a:p>
          <a:p>
            <a:pPr lvl="1" marL="553252" indent="-214162" defTabSz="406908">
              <a:spcBef>
                <a:spcPts val="0"/>
              </a:spcBef>
              <a:buFontTx/>
              <a:buChar char="•"/>
              <a:defRPr sz="1779">
                <a:latin typeface="Times New Roman"/>
                <a:ea typeface="Times New Roman"/>
                <a:cs typeface="Times New Roman"/>
                <a:sym typeface="Times New Roman"/>
              </a:defRPr>
            </a:pPr>
            <a:r>
              <a:t>Commercial society sees the growth of the rule of law—and a government that can enforce its property-rights order against local notables, roving bandits, </a:t>
            </a:r>
            <a:r>
              <a:rPr i="1"/>
              <a:t>and its own functionaries…</a:t>
            </a:r>
          </a:p>
          <a:p>
            <a:pPr lvl="1" marL="553252" indent="-214162" defTabSz="406908">
              <a:spcBef>
                <a:spcPts val="0"/>
              </a:spcBef>
              <a:buFontTx/>
              <a:buChar char="•"/>
              <a:defRPr sz="1779">
                <a:latin typeface="Times New Roman"/>
                <a:ea typeface="Times New Roman"/>
                <a:cs typeface="Times New Roman"/>
                <a:sym typeface="Times New Roman"/>
              </a:defRPr>
            </a:pPr>
          </a:p>
          <a:p>
            <a:pPr lvl="1" marL="553252" indent="-214162" defTabSz="406908">
              <a:spcBef>
                <a:spcPts val="0"/>
              </a:spcBef>
              <a:buFontTx/>
              <a:buChar char="•"/>
              <a:defRPr sz="1779">
                <a:latin typeface="Times New Roman"/>
                <a:ea typeface="Times New Roman"/>
                <a:cs typeface="Times New Roman"/>
                <a:sym typeface="Times New Roman"/>
              </a:defRPr>
            </a:pPr>
          </a:p>
          <a:p>
            <a:pPr marL="214162" indent="-214162" defTabSz="406908">
              <a:spcBef>
                <a:spcPts val="0"/>
              </a:spcBef>
              <a:buFontTx/>
              <a:defRPr sz="1779">
                <a:latin typeface="Times New Roman"/>
                <a:ea typeface="Times New Roman"/>
                <a:cs typeface="Times New Roman"/>
                <a:sym typeface="Times New Roman"/>
              </a:defRPr>
            </a:pPr>
          </a:p>
          <a:p>
            <a:pPr marL="0" indent="0" defTabSz="406908">
              <a:spcBef>
                <a:spcPts val="0"/>
              </a:spcBef>
              <a:buSzTx/>
              <a:buFontTx/>
              <a:buNone/>
              <a:defRPr b="1" sz="2136">
                <a:latin typeface="+mj-lt"/>
                <a:ea typeface="+mj-ea"/>
                <a:cs typeface="+mj-cs"/>
                <a:sym typeface="Helvetica"/>
              </a:defRPr>
            </a:pPr>
          </a:p>
        </p:txBody>
      </p:sp>
      <p:sp>
        <p:nvSpPr>
          <p:cNvPr id="266" name="Review: Adam Smith"/>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Adam Smith</a:t>
            </a:r>
          </a:p>
        </p:txBody>
      </p:sp>
      <p:sp>
        <p:nvSpPr>
          <p:cNvPr id="267"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Friedrich Engels:…"/>
          <p:cNvSpPr txBox="1"/>
          <p:nvPr>
            <p:ph type="body" idx="4294967295"/>
          </p:nvPr>
        </p:nvSpPr>
        <p:spPr>
          <a:xfrm>
            <a:off x="277663" y="1267122"/>
            <a:ext cx="8572501" cy="5080001"/>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Friedrich Engels:</a:t>
            </a:r>
          </a:p>
          <a:p>
            <a:pPr marL="240631" indent="-240631">
              <a:spcBef>
                <a:spcPts val="0"/>
              </a:spcBef>
              <a:buFontTx/>
              <a:defRPr sz="2000">
                <a:latin typeface="Times New Roman"/>
                <a:ea typeface="Times New Roman"/>
                <a:cs typeface="Times New Roman"/>
                <a:sym typeface="Times New Roman"/>
              </a:defRPr>
            </a:pPr>
            <a:r>
              <a:t>“Exceptional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lords…” </a:t>
            </a:r>
            <a:r>
              <a:rPr i="1"/>
              <a:t>Origin of the Family…</a:t>
            </a:r>
          </a:p>
          <a:p>
            <a:pPr marL="240631" indent="-240631">
              <a:spcBef>
                <a:spcPts val="0"/>
              </a:spcBef>
              <a:buFontTx/>
              <a:defRPr sz="2000">
                <a:latin typeface="Times New Roman"/>
                <a:ea typeface="Times New Roman"/>
                <a:cs typeface="Times New Roman"/>
                <a:sym typeface="Times New Roman"/>
              </a:defRPr>
            </a:pPr>
            <a:r>
              <a:t>It was in the kings’ and their bureaucracies’ interests—and they were (sometimes) able to make it stick.</a:t>
            </a:r>
          </a:p>
        </p:txBody>
      </p:sp>
      <p:sp>
        <p:nvSpPr>
          <p:cNvPr id="270" name="Why the Emergence of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a:t>
            </a:r>
          </a:p>
        </p:txBody>
      </p:sp>
      <p:sp>
        <p:nvSpPr>
          <p:cNvPr id="271"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 name="Adam Smith Had No Clue…"/>
          <p:cNvSpPr txBox="1"/>
          <p:nvPr>
            <p:ph type="title" idx="4294967295"/>
          </p:nvPr>
        </p:nvSpPr>
        <p:spPr>
          <a:xfrm>
            <a:off x="457200" y="-1"/>
            <a:ext cx="8255000" cy="1270001"/>
          </a:xfrm>
          <a:prstGeom prst="rect">
            <a:avLst/>
          </a:prstGeom>
        </p:spPr>
        <p:txBody>
          <a:bodyPr>
            <a:normAutofit fontScale="100000" lnSpcReduction="0"/>
          </a:bodyPr>
          <a:lstStyle>
            <a:lvl1pPr defTabSz="438911">
              <a:defRPr sz="5760"/>
            </a:lvl1pPr>
          </a:lstStyle>
          <a:p>
            <a:pPr/>
            <a:r>
              <a:t>Adam Smith Had No Clue…</a:t>
            </a:r>
          </a:p>
        </p:txBody>
      </p:sp>
      <p:sp>
        <p:nvSpPr>
          <p:cNvPr id="52"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pic>
        <p:nvPicPr>
          <p:cNvPr id="53" name="Screen Shot 2020-02-18 at 9.00.59 AM.png" descr="Screen Shot 2020-02-18 at 9.00.59 AM.png"/>
          <p:cNvPicPr>
            <a:picLocks noChangeAspect="0"/>
          </p:cNvPicPr>
          <p:nvPr/>
        </p:nvPicPr>
        <p:blipFill>
          <a:blip r:embed="rId2">
            <a:extLst/>
          </a:blip>
          <a:stretch>
            <a:fillRect/>
          </a:stretch>
        </p:blipFill>
        <p:spPr>
          <a:xfrm>
            <a:off x="181241" y="3552352"/>
            <a:ext cx="4376237" cy="2934808"/>
          </a:xfrm>
          <a:prstGeom prst="rect">
            <a:avLst/>
          </a:prstGeom>
          <a:ln w="12700">
            <a:miter lim="400000"/>
          </a:ln>
        </p:spPr>
      </p:pic>
      <p:pic>
        <p:nvPicPr>
          <p:cNvPr id="54" name="Image" descr="Image"/>
          <p:cNvPicPr>
            <a:picLocks noChangeAspect="0"/>
          </p:cNvPicPr>
          <p:nvPr/>
        </p:nvPicPr>
        <p:blipFill>
          <a:blip r:embed="rId3">
            <a:extLst/>
          </a:blip>
          <a:stretch>
            <a:fillRect/>
          </a:stretch>
        </p:blipFill>
        <p:spPr>
          <a:xfrm>
            <a:off x="4693631" y="3552365"/>
            <a:ext cx="4159634" cy="2934795"/>
          </a:xfrm>
          <a:prstGeom prst="rect">
            <a:avLst/>
          </a:prstGeom>
          <a:ln w="12700">
            <a:miter lim="400000"/>
          </a:ln>
        </p:spPr>
      </p:pic>
      <p:sp>
        <p:nvSpPr>
          <p:cNvPr id="55" name="We have market economies throughout Eurasia, at least—i.e., places where becoming a merchant drawing on sophisticated artisanal producers is a road to wealth, even if not the road……"/>
          <p:cNvSpPr txBox="1"/>
          <p:nvPr>
            <p:ph type="body" sz="half" idx="4294967295"/>
          </p:nvPr>
        </p:nvSpPr>
        <p:spPr>
          <a:xfrm>
            <a:off x="457200" y="1270000"/>
            <a:ext cx="8396065" cy="2282353"/>
          </a:xfrm>
          <a:prstGeom prst="rect">
            <a:avLst/>
          </a:prstGeom>
        </p:spPr>
        <p:txBody>
          <a:bodyPr>
            <a:normAutofit fontScale="100000" lnSpcReduction="0"/>
          </a:bodyPr>
          <a:lstStyle/>
          <a:p>
            <a:pPr marL="168020" indent="-168020" defTabSz="224027">
              <a:spcBef>
                <a:spcPts val="500"/>
              </a:spcBef>
              <a:defRPr sz="1176">
                <a:latin typeface="Times New Roman"/>
                <a:ea typeface="Times New Roman"/>
                <a:cs typeface="Times New Roman"/>
                <a:sym typeface="Times New Roman"/>
              </a:defRPr>
            </a:pPr>
            <a:r>
              <a:t>We have market economies throughout Eurasia, at least—i.e., places where becoming a merchant drawing on sophisticated artisanal producers is a road to wealth, even if not </a:t>
            </a:r>
            <a:r>
              <a:rPr i="1"/>
              <a:t>the</a:t>
            </a:r>
            <a:r>
              <a:t> road…</a:t>
            </a:r>
          </a:p>
          <a:p>
            <a:pPr marL="168020" indent="-168020" defTabSz="224027">
              <a:spcBef>
                <a:spcPts val="500"/>
              </a:spcBef>
              <a:defRPr sz="1176">
                <a:latin typeface="Times New Roman"/>
                <a:ea typeface="Times New Roman"/>
                <a:cs typeface="Times New Roman"/>
                <a:sym typeface="Times New Roman"/>
              </a:defRPr>
            </a:pPr>
            <a:r>
              <a:t>We have governments smart enough—or constrained enough—not to kill the goose that lays the golden eggs, at least not quickly…</a:t>
            </a:r>
          </a:p>
          <a:p>
            <a:pPr marL="168020" indent="-168020" defTabSz="224027">
              <a:spcBef>
                <a:spcPts val="500"/>
              </a:spcBef>
              <a:defRPr sz="1176">
                <a:latin typeface="Times New Roman"/>
                <a:ea typeface="Times New Roman"/>
                <a:cs typeface="Times New Roman"/>
                <a:sym typeface="Times New Roman"/>
              </a:defRPr>
            </a:pPr>
            <a:r>
              <a:t>We have what looks like worldwide growth at a faster pace after 1500—one that calls forth a demographic response…</a:t>
            </a:r>
          </a:p>
          <a:p>
            <a:pPr lvl="1" marL="392048" indent="-168020" defTabSz="224027">
              <a:spcBef>
                <a:spcPts val="500"/>
              </a:spcBef>
              <a:buChar char="•"/>
              <a:defRPr sz="1176">
                <a:latin typeface="Times New Roman"/>
                <a:ea typeface="Times New Roman"/>
                <a:cs typeface="Times New Roman"/>
                <a:sym typeface="Times New Roman"/>
              </a:defRPr>
            </a:pPr>
            <a:r>
              <a:t>Commercial Revolution sees shared global prosperity—but with Atlantic Europe grabbing the lion’s share primarily via empire…</a:t>
            </a:r>
          </a:p>
          <a:p>
            <a:pPr marL="168020" indent="-168020" defTabSz="224027">
              <a:spcBef>
                <a:spcPts val="500"/>
              </a:spcBef>
              <a:defRPr sz="1176">
                <a:latin typeface="Times New Roman"/>
                <a:ea typeface="Times New Roman"/>
                <a:cs typeface="Times New Roman"/>
                <a:sym typeface="Times New Roman"/>
              </a:defRPr>
            </a:pPr>
            <a:r>
              <a:t>Post-1770 in the North Atlantic we have growth that outruns any possible demographic response, and triggers the demographic transition…</a:t>
            </a:r>
          </a:p>
          <a:p>
            <a:pPr marL="168020" indent="-168020" defTabSz="224027">
              <a:spcBef>
                <a:spcPts val="500"/>
              </a:spcBef>
              <a:defRPr sz="1176">
                <a:latin typeface="Times New Roman"/>
                <a:ea typeface="Times New Roman"/>
                <a:cs typeface="Times New Roman"/>
                <a:sym typeface="Times New Roman"/>
              </a:defRPr>
            </a:pPr>
            <a:r>
              <a:t>Why? And how?</a:t>
            </a:r>
          </a:p>
          <a:p>
            <a:pPr lvl="1" marL="392048" indent="-168020" defTabSz="224027">
              <a:spcBef>
                <a:spcPts val="500"/>
              </a:spcBef>
              <a:buChar char="•"/>
              <a:defRPr sz="1176">
                <a:latin typeface="Times New Roman"/>
                <a:ea typeface="Times New Roman"/>
                <a:cs typeface="Times New Roman"/>
                <a:sym typeface="Times New Roman"/>
              </a:defRPr>
            </a:pPr>
            <a:r>
              <a:t>Post-1870 we have a further acceleration to modern economic growth…</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Adam Smith, according to Berr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365760">
              <a:spcBef>
                <a:spcPts val="0"/>
              </a:spcBef>
              <a:buSzTx/>
              <a:buFontTx/>
              <a:buNone/>
              <a:defRPr b="1" sz="1920">
                <a:latin typeface="+mj-lt"/>
                <a:ea typeface="+mj-ea"/>
                <a:cs typeface="+mj-cs"/>
                <a:sym typeface="Helvetica"/>
              </a:defRPr>
            </a:pPr>
            <a:r>
              <a:t>Adam Smith, according to Berry:</a:t>
            </a:r>
          </a:p>
          <a:p>
            <a:pPr marL="192505" indent="-192505" defTabSz="365760">
              <a:spcBef>
                <a:spcPts val="0"/>
              </a:spcBef>
              <a:buFontTx/>
              <a:defRPr sz="1600">
                <a:latin typeface="Times New Roman"/>
                <a:ea typeface="Times New Roman"/>
                <a:cs typeface="Times New Roman"/>
                <a:sym typeface="Times New Roman"/>
              </a:defRPr>
            </a:pPr>
            <a:r>
              <a:t>“The feudal lords were masters… settled disputes, enforced discipline, and commanded their tenants to fight on their behalf….. [But] when foreign commerce introduced… what Smith deliberately calls frivolous and useless goods (he mentions diamond buckles) the lords sold off their land or granted long leases… undermine[d] their power to command and their ability to act as judges because those who had been previously dependent became independent: ‘For the gratification of the most childish, the meanest and the most sordid of all vanities’… these landlords gradually bartered away their whole power and authority (WN 419)…</a:t>
            </a:r>
          </a:p>
          <a:p>
            <a:pPr marL="192505" indent="-192505" defTabSz="365760">
              <a:spcBef>
                <a:spcPts val="0"/>
              </a:spcBef>
              <a:buFontTx/>
              <a:defRPr sz="1600">
                <a:latin typeface="Times New Roman"/>
                <a:ea typeface="Times New Roman"/>
                <a:cs typeface="Times New Roman"/>
                <a:sym typeface="Times New Roman"/>
              </a:defRPr>
            </a:pPr>
            <a:r>
              <a:t>“Smith calls this change a ‘revolution of the greatest importance to the publick happiness’ (WN 422)</a:t>
            </a:r>
          </a:p>
          <a:p>
            <a:pPr lvl="1" marL="497305" indent="-192505" defTabSz="365760">
              <a:spcBef>
                <a:spcPts val="0"/>
              </a:spcBef>
              <a:buFontTx/>
              <a:buChar char="•"/>
              <a:defRPr sz="1600">
                <a:latin typeface="Times New Roman"/>
                <a:ea typeface="Times New Roman"/>
                <a:cs typeface="Times New Roman"/>
                <a:sym typeface="Times New Roman"/>
              </a:defRPr>
            </a:pPr>
            <a:r>
              <a:t>But it was not brought about with the deliberate aim to further the public good…</a:t>
            </a:r>
          </a:p>
          <a:p>
            <a:pPr lvl="1" marL="497305" indent="-192505" defTabSz="365760">
              <a:spcBef>
                <a:spcPts val="0"/>
              </a:spcBef>
              <a:buFontTx/>
              <a:buChar char="•"/>
              <a:defRPr sz="1600">
                <a:latin typeface="Times New Roman"/>
                <a:ea typeface="Times New Roman"/>
                <a:cs typeface="Times New Roman"/>
                <a:sym typeface="Times New Roman"/>
              </a:defRPr>
            </a:pPr>
            <a:r>
              <a:t>It was, rather, an example of unintended consequences.</a:t>
            </a:r>
          </a:p>
          <a:p>
            <a:pPr marL="192505" indent="-192505" defTabSz="365760">
              <a:spcBef>
                <a:spcPts val="0"/>
              </a:spcBef>
              <a:buFontTx/>
              <a:defRPr sz="1600">
                <a:latin typeface="Times New Roman"/>
                <a:ea typeface="Times New Roman"/>
                <a:cs typeface="Times New Roman"/>
                <a:sym typeface="Times New Roman"/>
              </a:defRPr>
            </a:pPr>
            <a:r>
              <a:t>This made possible the ‘regular administration of justice’. </a:t>
            </a:r>
          </a:p>
          <a:p>
            <a:pPr marL="192505" indent="-192505" defTabSz="365760">
              <a:spcBef>
                <a:spcPts val="0"/>
              </a:spcBef>
              <a:buFontTx/>
              <a:defRPr sz="1600">
                <a:latin typeface="Times New Roman"/>
                <a:ea typeface="Times New Roman"/>
                <a:cs typeface="Times New Roman"/>
                <a:sym typeface="Times New Roman"/>
              </a:defRPr>
            </a:pPr>
            <a:r>
              <a:t>The establishment of that uniformity is crucial</a:t>
            </a:r>
          </a:p>
          <a:p>
            <a:pPr marL="192505" indent="-192505" defTabSz="365760">
              <a:spcBef>
                <a:spcPts val="0"/>
              </a:spcBef>
              <a:buFontTx/>
              <a:defRPr sz="1600">
                <a:latin typeface="Times New Roman"/>
                <a:ea typeface="Times New Roman"/>
                <a:cs typeface="Times New Roman"/>
                <a:sym typeface="Times New Roman"/>
              </a:defRPr>
            </a:pPr>
            <a:r>
              <a:t>Without it a commercial society is not possible</a:t>
            </a:r>
          </a:p>
          <a:p>
            <a:pPr marL="192505" indent="-192505" defTabSz="365760">
              <a:spcBef>
                <a:spcPts val="0"/>
              </a:spcBef>
              <a:buFontTx/>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marL="192505" indent="-192505" defTabSz="365760">
              <a:spcBef>
                <a:spcPts val="0"/>
              </a:spcBef>
              <a:buFontTx/>
              <a:defRPr sz="1600">
                <a:latin typeface="Times New Roman"/>
                <a:ea typeface="Times New Roman"/>
                <a:cs typeface="Times New Roman"/>
                <a:sym typeface="Times New Roman"/>
              </a:defRPr>
            </a:pPr>
          </a:p>
          <a:p>
            <a:pPr marL="0" indent="0" defTabSz="365760">
              <a:spcBef>
                <a:spcPts val="0"/>
              </a:spcBef>
              <a:buSzTx/>
              <a:buFontTx/>
              <a:buNone/>
              <a:defRPr b="1" sz="1920">
                <a:latin typeface="+mj-lt"/>
                <a:ea typeface="+mj-ea"/>
                <a:cs typeface="+mj-cs"/>
                <a:sym typeface="Helvetica"/>
              </a:defRPr>
            </a:pPr>
          </a:p>
        </p:txBody>
      </p:sp>
      <p:sp>
        <p:nvSpPr>
          <p:cNvPr id="274" name="Why the Emergence of “Commercial Society”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 II</a:t>
            </a:r>
          </a:p>
        </p:txBody>
      </p:sp>
      <p:sp>
        <p:nvSpPr>
          <p:cNvPr id="275"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Commercial Revolution Prosperit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224027">
              <a:spcBef>
                <a:spcPts val="0"/>
              </a:spcBef>
              <a:buSzTx/>
              <a:buFontTx/>
              <a:buNone/>
              <a:defRPr b="1" sz="2352">
                <a:latin typeface="+mj-lt"/>
                <a:ea typeface="+mj-ea"/>
                <a:cs typeface="+mj-cs"/>
                <a:sym typeface="Helvetica"/>
              </a:defRPr>
            </a:pPr>
            <a:r>
              <a:t>Commercial Revolution Prosperity:</a:t>
            </a:r>
          </a:p>
          <a:p>
            <a:pPr marL="196515" indent="-196515" defTabSz="224027">
              <a:spcBef>
                <a:spcPts val="500"/>
              </a:spcBef>
              <a:buFontTx/>
              <a:defRPr sz="1764">
                <a:latin typeface="Times New Roman"/>
                <a:ea typeface="Times New Roman"/>
                <a:cs typeface="Times New Roman"/>
                <a:sym typeface="Times New Roman"/>
              </a:defRPr>
            </a:pPr>
            <a:r>
              <a:t>“Universal opulence which extends itself to the lowest ranks of the people…”</a:t>
            </a:r>
          </a:p>
          <a:p>
            <a:pPr marL="196515" indent="-196515" defTabSz="224027">
              <a:spcBef>
                <a:spcPts val="500"/>
              </a:spcBef>
              <a:buFontTx/>
              <a:defRPr sz="1764">
                <a:latin typeface="Times New Roman"/>
                <a:ea typeface="Times New Roman"/>
                <a:cs typeface="Times New Roman"/>
                <a:sym typeface="Times New Roman"/>
              </a:defRPr>
            </a:pPr>
            <a:r>
              <a:t>Because of the division of labor…</a:t>
            </a:r>
          </a:p>
          <a:p>
            <a:pPr marL="196515" indent="-196515" defTabSz="224027">
              <a:spcBef>
                <a:spcPts val="500"/>
              </a:spcBef>
              <a:buFontTx/>
              <a:defRPr sz="1764">
                <a:latin typeface="Times New Roman"/>
                <a:ea typeface="Times New Roman"/>
                <a:cs typeface="Times New Roman"/>
                <a:sym typeface="Times New Roman"/>
              </a:defRPr>
            </a:pPr>
            <a:r>
              <a:t>Possible only in a well-governed society…</a:t>
            </a:r>
          </a:p>
          <a:p>
            <a:pPr marL="196515" indent="-196515" defTabSz="224027">
              <a:spcBef>
                <a:spcPts val="500"/>
              </a:spcBef>
              <a:buFontTx/>
              <a:defRPr sz="1764">
                <a:latin typeface="Times New Roman"/>
                <a:ea typeface="Times New Roman"/>
                <a:cs typeface="Times New Roman"/>
                <a:sym typeface="Times New Roman"/>
              </a:defRPr>
            </a:pPr>
            <a:r>
              <a:t>Berry: “Through the division of labour ten individuals could make 48,000 pins a day—equivalent to 4,800 each. But if each individual performed all the tasks required (drawing, straightening, cutting, pointing the wire, and so on) then less than twenty would have been manufactured. He gives three reasons for this: increased dexterity that comes from reducing each individual’s task to ‘one simple operation’; time-saving that stems from not having to transfer from one task to the next; and inventing better ways of executing the task prompted by the concentration on one task…”</a:t>
            </a:r>
          </a:p>
          <a:p>
            <a:pPr marL="196515" indent="-196515" defTabSz="224027">
              <a:spcBef>
                <a:spcPts val="500"/>
              </a:spcBef>
              <a:buFontTx/>
              <a:defRPr sz="1764">
                <a:latin typeface="Times New Roman"/>
                <a:ea typeface="Times New Roman"/>
                <a:cs typeface="Times New Roman"/>
                <a:sym typeface="Times New Roman"/>
              </a:defRPr>
            </a:pPr>
            <a:r>
              <a:t>Division of labor depends on the extent of the market…</a:t>
            </a:r>
          </a:p>
          <a:p>
            <a:pPr marL="196515" indent="-196515" defTabSz="224027">
              <a:spcBef>
                <a:spcPts val="500"/>
              </a:spcBef>
              <a:buFontTx/>
              <a:defRPr sz="1764">
                <a:latin typeface="Times New Roman"/>
                <a:ea typeface="Times New Roman"/>
                <a:cs typeface="Times New Roman"/>
                <a:sym typeface="Times New Roman"/>
              </a:defRPr>
            </a:pPr>
            <a:r>
              <a:t>And self-interest: “it is not from the benevolence of the butcher, the brewer or the baker that we expect our dinner, but from their regard to their own interest. We address ourselves not to their humanity but to their self- love and never talk to them of our own necessities but of their advantages. Nobody but a beggar chuses to depend chiefly upon the benevolence of his fellow-citizens…”</a:t>
            </a:r>
          </a:p>
        </p:txBody>
      </p:sp>
      <p:sp>
        <p:nvSpPr>
          <p:cNvPr id="278" name="Once You Have the Preconditions for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Once You Have the Preconditions for “Commercial Society”…</a:t>
            </a:r>
          </a:p>
        </p:txBody>
      </p:sp>
      <p:sp>
        <p:nvSpPr>
          <p:cNvPr id="279"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Depends on Universal Principles: Smith according to Berry:…"/>
          <p:cNvSpPr txBox="1"/>
          <p:nvPr>
            <p:ph type="body" idx="4294967295"/>
          </p:nvPr>
        </p:nvSpPr>
        <p:spPr>
          <a:xfrm>
            <a:off x="277663" y="1269999"/>
            <a:ext cx="8572501" cy="5080001"/>
          </a:xfrm>
          <a:prstGeom prst="rect">
            <a:avLst/>
          </a:prstGeom>
        </p:spPr>
        <p:txBody>
          <a:bodyPr>
            <a:normAutofit fontScale="100000" lnSpcReduction="0"/>
          </a:bodyPr>
          <a:lstStyle/>
          <a:p>
            <a:pPr marL="0" indent="0" defTabSz="182880">
              <a:buSzTx/>
              <a:buFontTx/>
              <a:buNone/>
              <a:defRPr b="1" sz="1920">
                <a:latin typeface="+mj-lt"/>
                <a:ea typeface="+mj-ea"/>
                <a:cs typeface="+mj-cs"/>
                <a:sym typeface="Helvetica"/>
              </a:defRPr>
            </a:pPr>
            <a:r>
              <a:t>Depends on Universal Principles: Smith according to Berry:</a:t>
            </a:r>
          </a:p>
          <a:p>
            <a:pPr marL="192505" indent="-192505" defTabSz="182880">
              <a:buFontTx/>
              <a:defRPr sz="1920">
                <a:latin typeface="Times New Roman"/>
                <a:ea typeface="Times New Roman"/>
                <a:cs typeface="Times New Roman"/>
                <a:sym typeface="Times New Roman"/>
              </a:defRPr>
            </a:pPr>
            <a:r>
              <a:t>A ‘science of human nature’.</a:t>
            </a:r>
          </a:p>
          <a:p>
            <a:pPr marL="192505" indent="-192505" defTabSz="182880">
              <a:buFontTx/>
              <a:defRPr sz="1920">
                <a:latin typeface="Times New Roman"/>
                <a:ea typeface="Times New Roman"/>
                <a:cs typeface="Times New Roman"/>
                <a:sym typeface="Times New Roman"/>
              </a:defRPr>
            </a:pPr>
            <a:r>
              <a:t>The self-interested hope of everyone to better their own condition. </a:t>
            </a:r>
          </a:p>
          <a:p>
            <a:pPr marL="192505" indent="-192505" defTabSz="182880">
              <a:buFontTx/>
              <a:defRPr sz="1920">
                <a:latin typeface="Times New Roman"/>
                <a:ea typeface="Times New Roman"/>
                <a:cs typeface="Times New Roman"/>
                <a:sym typeface="Times New Roman"/>
              </a:defRPr>
            </a:pPr>
            <a:r>
              <a:t>The moral principle that everyone is free.</a:t>
            </a:r>
          </a:p>
          <a:p>
            <a:pPr marL="192505" indent="-192505" defTabSz="182880">
              <a:buFontTx/>
              <a:defRPr sz="1920">
                <a:latin typeface="Times New Roman"/>
                <a:ea typeface="Times New Roman"/>
                <a:cs typeface="Times New Roman"/>
                <a:sym typeface="Times New Roman"/>
              </a:defRPr>
            </a:pPr>
            <a:r>
              <a:t>Individuals are the best judges of their own interests</a:t>
            </a:r>
          </a:p>
          <a:p>
            <a:pPr marL="192505" indent="-192505" defTabSz="182880">
              <a:buFontTx/>
              <a:defRPr sz="1920">
                <a:latin typeface="Times New Roman"/>
                <a:ea typeface="Times New Roman"/>
                <a:cs typeface="Times New Roman"/>
                <a:sym typeface="Times New Roman"/>
              </a:defRPr>
            </a:pPr>
            <a:r>
              <a:t>The outcomes of particular exchanges redound unintentionally to the general benefit.</a:t>
            </a:r>
          </a:p>
          <a:p>
            <a:pPr marL="192505" indent="-192505" defTabSz="182880">
              <a:buFontTx/>
              <a:defRPr sz="1920">
                <a:latin typeface="Times New Roman"/>
                <a:ea typeface="Times New Roman"/>
                <a:cs typeface="Times New Roman"/>
                <a:sym typeface="Times New Roman"/>
              </a:defRPr>
            </a:pPr>
            <a:r>
              <a:t>The ‘miserable poverty’ of the savage nations, as depicted in his Introduction, is left behind</a:t>
            </a:r>
          </a:p>
          <a:p>
            <a:pPr marL="192505" indent="-192505" defTabSz="182880">
              <a:buFontTx/>
              <a:defRPr sz="1920">
                <a:latin typeface="Times New Roman"/>
                <a:ea typeface="Times New Roman"/>
                <a:cs typeface="Times New Roman"/>
                <a:sym typeface="Times New Roman"/>
              </a:defRPr>
            </a:pPr>
            <a:r>
              <a:t>The twin blessings of opulence and freedom are experienced.</a:t>
            </a:r>
          </a:p>
          <a:p>
            <a:pPr marL="160421" indent="-160421" defTabSz="182880">
              <a:spcBef>
                <a:spcPts val="400"/>
              </a:spcBef>
              <a:buFontTx/>
              <a:defRPr sz="1920">
                <a:latin typeface="Times New Roman"/>
                <a:ea typeface="Times New Roman"/>
                <a:cs typeface="Times New Roman"/>
                <a:sym typeface="Times New Roman"/>
              </a:defRPr>
            </a:pPr>
          </a:p>
        </p:txBody>
      </p:sp>
      <p:pic>
        <p:nvPicPr>
          <p:cNvPr id="282" name="Image" descr="Image"/>
          <p:cNvPicPr>
            <a:picLocks noChangeAspect="1"/>
          </p:cNvPicPr>
          <p:nvPr/>
        </p:nvPicPr>
        <p:blipFill>
          <a:blip r:embed="rId2">
            <a:extLst/>
          </a:blip>
          <a:stretch>
            <a:fillRect/>
          </a:stretch>
        </p:blipFill>
        <p:spPr>
          <a:xfrm>
            <a:off x="277663" y="1269999"/>
            <a:ext cx="6651245" cy="4988435"/>
          </a:xfrm>
          <a:prstGeom prst="rect">
            <a:avLst/>
          </a:prstGeom>
          <a:ln w="12700">
            <a:miter lim="400000"/>
          </a:ln>
        </p:spPr>
      </p:pic>
      <p:sp>
        <p:nvSpPr>
          <p:cNvPr id="283" name="Smith’s “System of Natural Liberty”"/>
          <p:cNvSpPr txBox="1"/>
          <p:nvPr>
            <p:ph type="title" idx="4294967295"/>
          </p:nvPr>
        </p:nvSpPr>
        <p:spPr>
          <a:xfrm>
            <a:off x="277663" y="-1"/>
            <a:ext cx="8572501" cy="1270001"/>
          </a:xfrm>
          <a:prstGeom prst="rect">
            <a:avLst/>
          </a:prstGeom>
        </p:spPr>
        <p:txBody>
          <a:bodyPr>
            <a:normAutofit fontScale="100000" lnSpcReduction="0"/>
          </a:bodyPr>
          <a:lstStyle>
            <a:lvl1pPr defTabSz="297179">
              <a:defRPr sz="3900">
                <a:solidFill>
                  <a:srgbClr val="000080"/>
                </a:solidFill>
                <a:latin typeface="+mj-lt"/>
                <a:ea typeface="+mj-ea"/>
                <a:cs typeface="+mj-cs"/>
                <a:sym typeface="Helvetica"/>
              </a:defRPr>
            </a:lvl1pPr>
          </a:lstStyle>
          <a:p>
            <a:pPr/>
            <a:r>
              <a:t>Smith’s “System of Natural Liberty”</a:t>
            </a:r>
          </a:p>
        </p:txBody>
      </p:sp>
      <p:sp>
        <p:nvSpPr>
          <p:cNvPr id="284"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Review: Why Was Pre-Industrial Progress so Slow on Averag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Why Was Pre-Industrial Progress so Slow on Average?</a:t>
            </a:r>
          </a:p>
        </p:txBody>
      </p:sp>
      <p:sp>
        <p:nvSpPr>
          <p:cNvPr id="287" name="Our readings:…"/>
          <p:cNvSpPr txBox="1"/>
          <p:nvPr>
            <p:ph type="body" sz="half" idx="4294967295"/>
          </p:nvPr>
        </p:nvSpPr>
        <p:spPr>
          <a:xfrm>
            <a:off x="277663" y="1270000"/>
            <a:ext cx="4358967" cy="5310441"/>
          </a:xfrm>
          <a:prstGeom prst="rect">
            <a:avLst/>
          </a:prstGeom>
        </p:spPr>
        <p:txBody>
          <a:bodyPr>
            <a:normAutofit fontScale="100000" lnSpcReduction="0"/>
          </a:bodyPr>
          <a:lstStyle/>
          <a:p>
            <a:pPr marL="0" indent="0" defTabSz="356615">
              <a:spcBef>
                <a:spcPts val="900"/>
              </a:spcBef>
              <a:buSzTx/>
              <a:buFontTx/>
              <a:buNone/>
              <a:defRPr sz="1871">
                <a:latin typeface="+mj-lt"/>
                <a:ea typeface="+mj-ea"/>
                <a:cs typeface="+mj-cs"/>
                <a:sym typeface="Helvetica"/>
              </a:defRPr>
            </a:pPr>
            <a:r>
              <a:rPr b="1"/>
              <a:t>Our readings:</a:t>
            </a:r>
          </a:p>
          <a:p>
            <a:pPr marL="187692" indent="-187692" defTabSz="356615">
              <a:spcBef>
                <a:spcPts val="900"/>
              </a:spcBef>
              <a:buFontTx/>
              <a:defRPr sz="1871">
                <a:latin typeface="Times New Roman"/>
                <a:ea typeface="Times New Roman"/>
                <a:cs typeface="Times New Roman"/>
                <a:sym typeface="Times New Roman"/>
              </a:defRPr>
            </a:pPr>
            <a:r>
              <a:t>Willem M. Jongman (2007): Gibbon was Right: The Decline and Fall of the Roman Economy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87692" indent="-187692" defTabSz="356615">
              <a:spcBef>
                <a:spcPts val="900"/>
              </a:spcBef>
              <a:buFontTx/>
              <a:defRPr sz="1871">
                <a:latin typeface="Times New Roman"/>
                <a:ea typeface="Times New Roman"/>
                <a:cs typeface="Times New Roman"/>
                <a:sym typeface="Times New Roman"/>
              </a:defRPr>
            </a:pPr>
            <a:r>
              <a:t>Peter Temin: The Roman Market Economy,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87692" indent="-187692" defTabSz="356615">
              <a:spcBef>
                <a:spcPts val="900"/>
              </a:spcBef>
              <a:buFontTx/>
              <a:defRPr sz="1871">
                <a:latin typeface="Times New Roman"/>
                <a:ea typeface="Times New Roman"/>
                <a:cs typeface="Times New Roman"/>
                <a:sym typeface="Times New Roman"/>
              </a:defRPr>
            </a:pPr>
            <a:r>
              <a:t>Moses Finley: Technical Innovation and Economic Progress in the Ancient World &lt;</a:t>
            </a:r>
            <a:r>
              <a:rPr u="sng">
                <a:solidFill>
                  <a:srgbClr val="0000FF"/>
                </a:solidFill>
                <a:uFill>
                  <a:solidFill>
                    <a:srgbClr val="0000FF"/>
                  </a:solidFill>
                </a:uFill>
                <a:hlinkClick r:id="rId4" invalidUrl="" action="" tgtFrame="" tooltip="" history="1" highlightClick="0" endSnd="0"/>
              </a:rPr>
              <a:t>https://delong.typepad.com/finley-technical.pdf</a:t>
            </a:r>
            <a:r>
              <a:t>&gt;</a:t>
            </a:r>
          </a:p>
          <a:p>
            <a:pPr marL="187692" indent="-187692" defTabSz="356615">
              <a:spcBef>
                <a:spcPts val="900"/>
              </a:spcBef>
              <a:buFontTx/>
              <a:defRPr sz="1871">
                <a:latin typeface="Times New Roman"/>
                <a:ea typeface="Times New Roman"/>
                <a:cs typeface="Times New Roman"/>
                <a:sym typeface="Times New Roman"/>
              </a:defRPr>
            </a:pPr>
            <a:r>
              <a:t>Josh Ober (2019): Agamemnon's Cluelessness,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p:txBody>
      </p:sp>
      <p:pic>
        <p:nvPicPr>
          <p:cNvPr id="288" name="Image" descr="Image"/>
          <p:cNvPicPr>
            <a:picLocks noChangeAspect="1"/>
          </p:cNvPicPr>
          <p:nvPr/>
        </p:nvPicPr>
        <p:blipFill>
          <a:blip r:embed="rId6">
            <a:extLst/>
          </a:blip>
          <a:stretch>
            <a:fillRect/>
          </a:stretch>
        </p:blipFill>
        <p:spPr>
          <a:xfrm>
            <a:off x="4636629" y="1270000"/>
            <a:ext cx="4097499" cy="2258715"/>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Potential Points of View"/>
          <p:cNvSpPr txBox="1"/>
          <p:nvPr>
            <p:ph type="title" idx="4294967295"/>
          </p:nvPr>
        </p:nvSpPr>
        <p:spPr>
          <a:xfrm>
            <a:off x="277663" y="-1"/>
            <a:ext cx="8572501" cy="1270001"/>
          </a:xfrm>
          <a:prstGeom prst="rect">
            <a:avLst/>
          </a:prstGeom>
        </p:spPr>
        <p:txBody>
          <a:bodyPr>
            <a:normAutofit fontScale="100000" lnSpcReduction="0"/>
          </a:bodyPr>
          <a:lstStyle>
            <a:lvl1pPr defTabSz="448055">
              <a:defRPr sz="5880">
                <a:solidFill>
                  <a:srgbClr val="000080"/>
                </a:solidFill>
              </a:defRPr>
            </a:lvl1pPr>
          </a:lstStyle>
          <a:p>
            <a:pPr/>
            <a:r>
              <a:t>Potential Points of View</a:t>
            </a:r>
          </a:p>
        </p:txBody>
      </p:sp>
      <p:sp>
        <p:nvSpPr>
          <p:cNvPr id="291" name="What are the possibilities here?:…"/>
          <p:cNvSpPr txBox="1"/>
          <p:nvPr>
            <p:ph type="body" idx="4294967295"/>
          </p:nvPr>
        </p:nvSpPr>
        <p:spPr>
          <a:xfrm>
            <a:off x="277663" y="1270000"/>
            <a:ext cx="8572501" cy="5346044"/>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What are the possibilities here?:</a:t>
            </a:r>
          </a:p>
          <a:p>
            <a:pPr marL="240631" indent="-240631">
              <a:spcBef>
                <a:spcPts val="1200"/>
              </a:spcBef>
              <a:buFontTx/>
              <a:defRPr sz="2400">
                <a:latin typeface="Times New Roman"/>
                <a:ea typeface="Times New Roman"/>
                <a:cs typeface="Times New Roman"/>
                <a:sym typeface="Times New Roman"/>
              </a:defRPr>
            </a:pPr>
            <a:r>
              <a:t>No puzzle—given how few heads they had, and given the absence of printing and the difficulty of controlled experiments, it is a miracle that they managed to advance technology as far as they did as fast as they did… (Kremer)</a:t>
            </a:r>
          </a:p>
          <a:p>
            <a:pPr marL="240631" indent="-240631">
              <a:spcBef>
                <a:spcPts val="1200"/>
              </a:spcBef>
              <a:buFontTx/>
              <a:defRPr sz="2400">
                <a:latin typeface="Times New Roman"/>
                <a:ea typeface="Times New Roman"/>
                <a:cs typeface="Times New Roman"/>
                <a:sym typeface="Times New Roman"/>
              </a:defRPr>
            </a:pPr>
            <a:r>
              <a:t>No: there was something wrong. They had the wrong kind of society… (Finley, critiqued by Ober)</a:t>
            </a:r>
          </a:p>
          <a:p>
            <a:pPr marL="240631" indent="-240631">
              <a:spcBef>
                <a:spcPts val="1200"/>
              </a:spcBef>
              <a:buFontTx/>
              <a:defRPr sz="2400">
                <a:latin typeface="Times New Roman"/>
                <a:ea typeface="Times New Roman"/>
                <a:cs typeface="Times New Roman"/>
                <a:sym typeface="Times New Roman"/>
              </a:defRPr>
            </a:pPr>
            <a:r>
              <a:t>No: something went wrong: civilization seems to be progressing up to the year 1… 0.013%/yr… 0.030%/yr… 0.061%/yr… &amp; then it stalls out: instead of doubling to a Commercial Revolution rate of growth after the year 1, the rate of ideas growth halves again… (Jongman)</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Our Four Reading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a:t>
            </a:r>
          </a:p>
        </p:txBody>
      </p:sp>
      <p:sp>
        <p:nvSpPr>
          <p:cNvPr id="294"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What possibilities do they argue for?:</a:t>
            </a:r>
          </a:p>
          <a:p>
            <a:pPr marL="115503" indent="-115503" defTabSz="219455">
              <a:spcBef>
                <a:spcPts val="500"/>
              </a:spcBef>
              <a:buFontTx/>
              <a:defRPr sz="1152">
                <a:latin typeface="Times New Roman"/>
                <a:ea typeface="Times New Roman"/>
                <a:cs typeface="Times New Roman"/>
                <a:sym typeface="Times New Roman"/>
              </a:defRPr>
            </a:pPr>
            <a:r>
              <a:t>Jongman: </a:t>
            </a:r>
          </a:p>
          <a:p>
            <a:pPr lvl="1" marL="298383" indent="-115503" defTabSz="219455">
              <a:spcBef>
                <a:spcPts val="500"/>
              </a:spcBef>
              <a:buFontTx/>
              <a:buChar char="•"/>
              <a:defRPr sz="1152">
                <a:latin typeface="Times New Roman"/>
                <a:ea typeface="Times New Roman"/>
                <a:cs typeface="Times New Roman"/>
                <a:sym typeface="Times New Roman"/>
              </a:defRPr>
            </a:pPr>
            <a:r>
              <a:t>“Population went down… production per man hour must have gone up…. The Roman Empire should have turned into a world of happy and prosperous peasants…. Reality was, of course, different… the emergence of a new social, political, and legal regime, where oppression replaces the entitlements of citizenship…”</a:t>
            </a:r>
          </a:p>
          <a:p>
            <a:pPr marL="115503" indent="-115503" defTabSz="219455">
              <a:spcBef>
                <a:spcPts val="500"/>
              </a:spcBef>
              <a:buFontTx/>
              <a:defRPr sz="1152">
                <a:latin typeface="Times New Roman"/>
                <a:ea typeface="Times New Roman"/>
                <a:cs typeface="Times New Roman"/>
                <a:sym typeface="Times New Roman"/>
              </a:defRPr>
            </a:pPr>
            <a:r>
              <a:t>Temin:</a:t>
            </a:r>
          </a:p>
          <a:p>
            <a:pPr lvl="1" marL="298383" indent="-115503" defTabSz="219455">
              <a:spcBef>
                <a:spcPts val="500"/>
              </a:spcBef>
              <a:buFontTx/>
              <a:buChar char="•"/>
              <a:defRPr sz="1152">
                <a:latin typeface="Times New Roman"/>
                <a:ea typeface="Times New Roman"/>
                <a:cs typeface="Times New Roman"/>
                <a:sym typeface="Times New Roman"/>
              </a:defRPr>
            </a:pPr>
            <a:r>
              <a:t>“The high ratio of wages to energy costs was not only absent in eighteenth-century continental Europe; it was absent as well in the Roman Empire…. There was no possibility of escaping from the Malthusian constraints… no possibility that industrialization could have begun in the ancient world…” </a:t>
            </a:r>
          </a:p>
          <a:p>
            <a:pPr marL="115503" indent="-115503" defTabSz="219455">
              <a:spcBef>
                <a:spcPts val="500"/>
              </a:spcBef>
              <a:buFontTx/>
              <a:defRPr sz="1152">
                <a:latin typeface="Times New Roman"/>
                <a:ea typeface="Times New Roman"/>
                <a:cs typeface="Times New Roman"/>
                <a:sym typeface="Times New Roman"/>
              </a:defRPr>
            </a:pPr>
            <a:r>
              <a:t>Finley:</a:t>
            </a:r>
          </a:p>
          <a:p>
            <a:pPr lvl="1" marL="298383" indent="-115503" defTabSz="219455">
              <a:spcBef>
                <a:spcPts val="500"/>
              </a:spcBef>
              <a:buFontTx/>
              <a:buChar char="•"/>
              <a:defRPr sz="1152">
                <a:latin typeface="Times New Roman"/>
                <a:ea typeface="Times New Roman"/>
                <a:cs typeface="Times New Roman"/>
                <a:sym typeface="Times New Roman"/>
              </a:defRPr>
            </a:pPr>
            <a:r>
              <a:t>“The pejorative judgments of ancient writers about labour, and specifically about the labour of the artisan, and of anyone who works for another, are too continuous, numerous, and unanimous, too wrapped up in discussions of every aspect of ancient life, to be dismissed as empty rhetoric. In other slave-owning societies for whom there is fuller documentation, these implications and their practical effects are unmistakable. Writing about the Great Trek, for example, Sir Keith Hancock said: 'The Boers very soon convinced themselves that artisans' work and slaves' work were the same thing—a conviction which struck such deep roots in their minds that their descendants in the nineteenth century left to British immigrants almost all the opportunities of skilled industrial employment in the expanding towns'. Or Tocqueville, whose I83I notebooks are filled with the theme that 'slavery is even more prejudicial to the masters than to the slaves', because, as a leading Louisville merchant said to him, 'it deprives us of the energy and spirit of enterprise that characterizes the States that have no slaves’…. Comparisons must be made with caution and reserve. But this particular one seems to me to be valid and necessary…”</a:t>
            </a:r>
          </a:p>
          <a:p>
            <a:pPr marL="115503" indent="-115503" defTabSz="219455">
              <a:spcBef>
                <a:spcPts val="500"/>
              </a:spcBef>
              <a:buFontTx/>
              <a:defRPr sz="1152">
                <a:latin typeface="Times New Roman"/>
                <a:ea typeface="Times New Roman"/>
                <a:cs typeface="Times New Roman"/>
                <a:sym typeface="Times New Roman"/>
              </a:defRPr>
            </a:pPr>
            <a:r>
              <a:t>Ober:</a:t>
            </a:r>
          </a:p>
          <a:p>
            <a:pPr lvl="1" marL="298383" indent="-115503" defTabSz="219455">
              <a:spcBef>
                <a:spcPts val="500"/>
              </a:spcBef>
              <a:buFontTx/>
              <a:buChar char="•"/>
              <a:defRPr sz="1152">
                <a:latin typeface="Times New Roman"/>
                <a:ea typeface="Times New Roman"/>
                <a:cs typeface="Times New Roman"/>
                <a:sym typeface="Times New Roman"/>
              </a:defRPr>
            </a:pPr>
            <a:r>
              <a:t>“Greeks were quite capable of the kind of reasoning necessary to build and sustain a growing economy…. Ancient Greeks, as individuals and collectives, frequently employed… rationally instrumental reasoning in economic contexts. It is nonetheless undeniable that there is a body of classical literature that exemplifies the scorn for money-making that was emphasized by the Finley school. Those expressions of scorn underpin the theory of an essentially timeless and changeless ancient economy predicated on violent extraction and gift exchange…. The approach of the Socratic philosophers to economic rationality was fundamentally critical and normative…. For Finley and his school… any activity that was not grounded in status, and in [its] power relations… was… unmoored and ephemeral…. Economic activity aimed at increasing productivity, innovations aimed at increasing efficiency, and increased consumption—rather than securing the status of the relevant actors—were, thereby, rendered more or less invisible—and in any event, unworthy of detailed study. The result was, so I suppose, both a misunderstanding of the relevant texts and a misrepresentation of the underlying social reality…” </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Review: The Fall of Rome"/>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lvl1pPr>
          </a:lstStyle>
          <a:p>
            <a:pPr/>
            <a:r>
              <a:t>Review: The Fall of Rome</a:t>
            </a:r>
          </a:p>
        </p:txBody>
      </p:sp>
      <p:sp>
        <p:nvSpPr>
          <p:cNvPr id="29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98" name="Economic Zenith, Then Economic Decline, Then Political Decline:…"/>
          <p:cNvSpPr txBox="1"/>
          <p:nvPr>
            <p:ph type="body" sz="half" idx="4294967295"/>
          </p:nvPr>
        </p:nvSpPr>
        <p:spPr>
          <a:xfrm>
            <a:off x="277663" y="1270000"/>
            <a:ext cx="3319076"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Economic Zenith, Then Economic Decline, Then Political Decline:</a:t>
            </a:r>
          </a:p>
          <a:p>
            <a:pPr marL="115503" indent="-115503" defTabSz="219455">
              <a:spcBef>
                <a:spcPts val="500"/>
              </a:spcBef>
              <a:buFontTx/>
              <a:defRPr sz="1152">
                <a:latin typeface="Times New Roman"/>
                <a:ea typeface="Times New Roman"/>
                <a:cs typeface="Times New Roman"/>
                <a:sym typeface="Times New Roman"/>
              </a:defRPr>
            </a:pPr>
            <a:r>
              <a:t>While the existing data are somewhat contradictory, the consensus amongst archaeologists is the early 2nd century. </a:t>
            </a:r>
          </a:p>
          <a:p>
            <a:pPr marL="115503" indent="-115503" defTabSz="219455">
              <a:spcBef>
                <a:spcPts val="500"/>
              </a:spcBef>
              <a:buFontTx/>
              <a:defRPr sz="1152">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15503" indent="-115503" defTabSz="219455">
              <a:spcBef>
                <a:spcPts val="500"/>
              </a:spcBef>
              <a:buFontTx/>
              <a:defRPr sz="1152">
                <a:latin typeface="Times New Roman"/>
                <a:ea typeface="Times New Roman"/>
                <a:cs typeface="Times New Roman"/>
                <a:sym typeface="Times New Roman"/>
              </a:defRPr>
            </a:pPr>
            <a:r>
              <a:t>Citizens began to lose their rights and by the end of the 2nd century, they were being tied to the land as serfs </a:t>
            </a:r>
          </a:p>
          <a:p>
            <a:pPr marL="115503" indent="-115503" defTabSz="219455">
              <a:spcBef>
                <a:spcPts val="500"/>
              </a:spcBef>
              <a:buFontTx/>
              <a:defRPr sz="1152">
                <a:latin typeface="Times New Roman"/>
                <a:ea typeface="Times New Roman"/>
                <a:cs typeface="Times New Roman"/>
                <a:sym typeface="Times New Roman"/>
              </a:defRPr>
            </a:pPr>
            <a:r>
              <a:t>The Barbarians were at the gates, but it seems reasonable to see this as an outcome of the weakening of Roman institutions </a:t>
            </a:r>
          </a:p>
          <a:p>
            <a:pPr marL="115503" indent="-115503" defTabSz="219455">
              <a:spcBef>
                <a:spcPts val="500"/>
              </a:spcBef>
              <a:buFontTx/>
              <a:defRPr sz="1152">
                <a:latin typeface="Times New Roman"/>
                <a:ea typeface="Times New Roman"/>
                <a:cs typeface="Times New Roman"/>
                <a:sym typeface="Times New Roman"/>
              </a:defRPr>
            </a:pPr>
            <a:r>
              <a:t>Earlier Rome had defeated far more formidable and better organized enemies like the Carthaginians. </a:t>
            </a:r>
          </a:p>
          <a:p>
            <a:pPr marL="115503" indent="-115503" defTabSz="219455">
              <a:spcBef>
                <a:spcPts val="500"/>
              </a:spcBef>
              <a:buFontTx/>
              <a:defRPr sz="1152">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15503" indent="-115503" defTabSz="219455">
              <a:spcBef>
                <a:spcPts val="500"/>
              </a:spcBef>
              <a:buFontTx/>
              <a:defRPr sz="1152">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15503" indent="-115503" defTabSz="219455">
              <a:spcBef>
                <a:spcPts val="500"/>
              </a:spcBef>
              <a:buFontTx/>
              <a:defRPr sz="1152">
                <a:latin typeface="Times New Roman"/>
                <a:ea typeface="Times New Roman"/>
                <a:cs typeface="Times New Roman"/>
                <a:sym typeface="Times New Roman"/>
              </a:defRPr>
            </a:pPr>
            <a:r>
              <a:t>But Malthusian crises are supposed to increase living standards, not reduce them: so what is going on?</a:t>
            </a:r>
          </a:p>
        </p:txBody>
      </p:sp>
      <p:pic>
        <p:nvPicPr>
          <p:cNvPr id="299" name="Image" descr="Image"/>
          <p:cNvPicPr>
            <a:picLocks noChangeAspect="1"/>
          </p:cNvPicPr>
          <p:nvPr/>
        </p:nvPicPr>
        <p:blipFill>
          <a:blip r:embed="rId2">
            <a:extLst/>
          </a:blip>
          <a:stretch>
            <a:fillRect/>
          </a:stretch>
        </p:blipFill>
        <p:spPr>
          <a:xfrm>
            <a:off x="3700402" y="1318296"/>
            <a:ext cx="5149762" cy="3475735"/>
          </a:xfrm>
          <a:prstGeom prst="rect">
            <a:avLst/>
          </a:prstGeom>
          <a:ln w="12700">
            <a:miter lim="400000"/>
          </a:ln>
        </p:spPr>
      </p:pic>
      <p:pic>
        <p:nvPicPr>
          <p:cNvPr id="300" name="Image" descr="Image"/>
          <p:cNvPicPr>
            <a:picLocks noChangeAspect="1"/>
          </p:cNvPicPr>
          <p:nvPr/>
        </p:nvPicPr>
        <p:blipFill>
          <a:blip r:embed="rId3">
            <a:extLst/>
          </a:blip>
          <a:stretch>
            <a:fillRect/>
          </a:stretch>
        </p:blipFill>
        <p:spPr>
          <a:xfrm>
            <a:off x="6698636" y="4794031"/>
            <a:ext cx="2279388" cy="1831723"/>
          </a:xfrm>
          <a:prstGeom prst="rect">
            <a:avLst/>
          </a:prstGeom>
          <a:ln w="12700">
            <a:miter lim="400000"/>
          </a:ln>
        </p:spPr>
      </p:pic>
      <p:pic>
        <p:nvPicPr>
          <p:cNvPr id="301" name="Image" descr="Image"/>
          <p:cNvPicPr>
            <a:picLocks noChangeAspect="1"/>
          </p:cNvPicPr>
          <p:nvPr/>
        </p:nvPicPr>
        <p:blipFill>
          <a:blip r:embed="rId4">
            <a:extLst/>
          </a:blip>
          <a:stretch>
            <a:fillRect/>
          </a:stretch>
        </p:blipFill>
        <p:spPr>
          <a:xfrm>
            <a:off x="3385494" y="4794031"/>
            <a:ext cx="3841951" cy="2000507"/>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Three Great Plagues</a:t>
            </a:r>
          </a:p>
        </p:txBody>
      </p:sp>
      <p:sp>
        <p:nvSpPr>
          <p:cNvPr id="304"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The Domar Hypothesi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Domar Hypothesis</a:t>
            </a:r>
          </a:p>
        </p:txBody>
      </p:sp>
      <p:sp>
        <p:nvSpPr>
          <p:cNvPr id="30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08"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You can have a leisured upper class, or abundant land relative to labor, or free labor, but not all three at once:</a:t>
            </a:r>
          </a:p>
        </p:txBody>
      </p:sp>
      <p:pic>
        <p:nvPicPr>
          <p:cNvPr id="309" name="Image" descr="Image"/>
          <p:cNvPicPr>
            <a:picLocks noChangeAspect="1"/>
          </p:cNvPicPr>
          <p:nvPr/>
        </p:nvPicPr>
        <p:blipFill>
          <a:blip r:embed="rId2">
            <a:extLst/>
          </a:blip>
          <a:stretch>
            <a:fillRect/>
          </a:stretch>
        </p:blipFill>
        <p:spPr>
          <a:xfrm>
            <a:off x="119462" y="2445985"/>
            <a:ext cx="3769611" cy="2451132"/>
          </a:xfrm>
          <a:prstGeom prst="rect">
            <a:avLst/>
          </a:prstGeom>
          <a:ln w="12700">
            <a:miter lim="400000"/>
          </a:ln>
        </p:spPr>
      </p:pic>
      <p:pic>
        <p:nvPicPr>
          <p:cNvPr id="310" name="Image" descr="Image"/>
          <p:cNvPicPr>
            <a:picLocks noChangeAspect="1"/>
          </p:cNvPicPr>
          <p:nvPr/>
        </p:nvPicPr>
        <p:blipFill>
          <a:blip r:embed="rId3">
            <a:extLst/>
          </a:blip>
          <a:stretch>
            <a:fillRect/>
          </a:stretch>
        </p:blipFill>
        <p:spPr>
          <a:xfrm>
            <a:off x="4358283" y="2445985"/>
            <a:ext cx="4072649" cy="2451132"/>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The Later Roman Empire"/>
          <p:cNvSpPr txBox="1"/>
          <p:nvPr>
            <p:ph type="title" idx="4294967295"/>
          </p:nvPr>
        </p:nvSpPr>
        <p:spPr>
          <a:xfrm>
            <a:off x="277663" y="-1"/>
            <a:ext cx="8572501" cy="1270001"/>
          </a:xfrm>
          <a:prstGeom prst="rect">
            <a:avLst/>
          </a:prstGeom>
        </p:spPr>
        <p:txBody>
          <a:bodyPr>
            <a:normAutofit fontScale="100000" lnSpcReduction="0"/>
          </a:bodyPr>
          <a:lstStyle>
            <a:lvl1pPr defTabSz="429768">
              <a:defRPr sz="5640">
                <a:solidFill>
                  <a:srgbClr val="008000"/>
                </a:solidFill>
              </a:defRPr>
            </a:lvl1pPr>
          </a:lstStyle>
          <a:p>
            <a:pPr/>
            <a:r>
              <a:t>The Later Roman Empire</a:t>
            </a:r>
          </a:p>
        </p:txBody>
      </p:sp>
      <p:sp>
        <p:nvSpPr>
          <p:cNvPr id="313" name="How does it compare to the expanding Roman Republic?…"/>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does it compare to the expanding Roman Republic?</a:t>
            </a:r>
          </a:p>
          <a:p>
            <a:pPr marL="240631" indent="-240631">
              <a:spcBef>
                <a:spcPts val="1200"/>
              </a:spcBef>
              <a:buFontTx/>
              <a:defRPr sz="2400">
                <a:latin typeface="Times New Roman"/>
                <a:ea typeface="Times New Roman"/>
                <a:cs typeface="Times New Roman"/>
                <a:sym typeface="Times New Roman"/>
              </a:defRPr>
            </a:pPr>
            <a:r>
              <a:rPr b="1"/>
              <a:t>Militarism</a:t>
            </a:r>
            <a:r>
              <a:t>: in striking contrast to earlier days, a successful general is a threat to the emperor. Eighteen emperors in 35 years between Philip the Arab and Diocletian</a:t>
            </a:r>
          </a:p>
          <a:p>
            <a:pPr marL="240631" indent="-240631">
              <a:spcBef>
                <a:spcPts val="1200"/>
              </a:spcBef>
              <a:buFontTx/>
              <a:defRPr b="1" sz="2400">
                <a:latin typeface="Times New Roman"/>
                <a:ea typeface="Times New Roman"/>
                <a:cs typeface="Times New Roman"/>
                <a:sym typeface="Times New Roman"/>
              </a:defRPr>
            </a:pPr>
            <a:r>
              <a:t>Mobilization:</a:t>
            </a:r>
            <a:r>
              <a:rPr b="0"/>
              <a:t> In order to extract resources from a smaller population, the people must be disarmed rather than mobilized.</a:t>
            </a:r>
            <a:endParaRPr b="0"/>
          </a:p>
          <a:p>
            <a:pPr marL="240631" indent="-240631">
              <a:spcBef>
                <a:spcPts val="1200"/>
              </a:spcBef>
              <a:buFontTx/>
              <a:defRPr b="1" sz="2400">
                <a:latin typeface="Times New Roman"/>
                <a:ea typeface="Times New Roman"/>
                <a:cs typeface="Times New Roman"/>
                <a:sym typeface="Times New Roman"/>
              </a:defRPr>
            </a:pPr>
            <a:r>
              <a:t>Distribution:</a:t>
            </a:r>
            <a:r>
              <a:rPr b="0"/>
              <a:t> The smaller pool of benefits needs to be hoarded for those with connections, not shared.</a:t>
            </a:r>
            <a:endParaRPr b="0"/>
          </a:p>
          <a:p>
            <a:pPr marL="240631" indent="-240631">
              <a:spcBef>
                <a:spcPts val="1200"/>
              </a:spcBef>
              <a:buFontTx/>
              <a:defRPr b="1" sz="2400">
                <a:latin typeface="Times New Roman"/>
                <a:ea typeface="Times New Roman"/>
                <a:cs typeface="Times New Roman"/>
                <a:sym typeface="Times New Roman"/>
              </a:defRPr>
            </a:pPr>
            <a:r>
              <a:t>Incorporation</a:t>
            </a:r>
            <a:r>
              <a:rPr b="0"/>
              <a:t>: You can join the Goths: you cannot join the Roman upper class unless you know someone…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In Adam Smith’s Day: England Before 1800 Not Much Super-Special"/>
          <p:cNvSpPr txBox="1"/>
          <p:nvPr>
            <p:ph type="title" idx="4294967295"/>
          </p:nvPr>
        </p:nvSpPr>
        <p:spPr>
          <a:xfrm>
            <a:off x="457200" y="-1"/>
            <a:ext cx="8255000" cy="1270001"/>
          </a:xfrm>
          <a:prstGeom prst="rect">
            <a:avLst/>
          </a:prstGeom>
        </p:spPr>
        <p:txBody>
          <a:bodyPr>
            <a:normAutofit fontScale="100000" lnSpcReduction="0"/>
          </a:bodyPr>
          <a:lstStyle>
            <a:lvl1pPr defTabSz="288036">
              <a:defRPr sz="3780">
                <a:solidFill>
                  <a:srgbClr val="000080"/>
                </a:solidFill>
              </a:defRPr>
            </a:lvl1pPr>
          </a:lstStyle>
          <a:p>
            <a:pPr/>
            <a:r>
              <a:t>In Adam Smith’s Day: England Before 1800 Not Much Super-Special</a:t>
            </a:r>
          </a:p>
        </p:txBody>
      </p:sp>
      <p:sp>
        <p:nvSpPr>
          <p:cNvPr id="58" name="Periodization:…"/>
          <p:cNvSpPr txBox="1"/>
          <p:nvPr>
            <p:ph type="body" sz="half" idx="4294967295"/>
          </p:nvPr>
        </p:nvSpPr>
        <p:spPr>
          <a:xfrm>
            <a:off x="457200" y="1270000"/>
            <a:ext cx="3410436" cy="5397500"/>
          </a:xfrm>
          <a:prstGeom prst="rect">
            <a:avLst/>
          </a:prstGeom>
        </p:spPr>
        <p:txBody>
          <a:bodyPr>
            <a:normAutofit fontScale="100000" lnSpcReduction="0"/>
          </a:bodyPr>
          <a:lstStyle/>
          <a:p>
            <a:pPr marL="0" indent="0" defTabSz="306324">
              <a:spcBef>
                <a:spcPts val="800"/>
              </a:spcBef>
              <a:buSzTx/>
              <a:buFontTx/>
              <a:buNone/>
              <a:defRPr b="1" sz="2010">
                <a:latin typeface="+mj-lt"/>
                <a:ea typeface="+mj-ea"/>
                <a:cs typeface="+mj-cs"/>
                <a:sym typeface="Helvetica"/>
              </a:defRPr>
            </a:pPr>
            <a:r>
              <a:t>Periodization:</a:t>
            </a:r>
          </a:p>
          <a:p>
            <a:pPr marL="229742" indent="-229742" defTabSz="306324">
              <a:spcBef>
                <a:spcPts val="800"/>
              </a:spcBef>
              <a:defRPr sz="1608">
                <a:latin typeface="Times New Roman"/>
                <a:ea typeface="Times New Roman"/>
                <a:cs typeface="Times New Roman"/>
                <a:sym typeface="Times New Roman"/>
              </a:defRPr>
            </a:pPr>
            <a:r>
              <a:t>1265-1345: High Middle Ages…</a:t>
            </a:r>
          </a:p>
          <a:p>
            <a:pPr marL="229742" indent="-229742" defTabSz="306324">
              <a:spcBef>
                <a:spcPts val="800"/>
              </a:spcBef>
              <a:defRPr sz="1608">
                <a:latin typeface="Times New Roman"/>
                <a:ea typeface="Times New Roman"/>
                <a:cs typeface="Times New Roman"/>
                <a:sym typeface="Times New Roman"/>
              </a:defRPr>
            </a:pPr>
            <a:r>
              <a:t>1355-1475: Bubonic Plague and socio-economic aftermath…</a:t>
            </a:r>
          </a:p>
          <a:p>
            <a:pPr marL="229742" indent="-229742" defTabSz="306324">
              <a:spcBef>
                <a:spcPts val="800"/>
              </a:spcBef>
              <a:defRPr sz="1608">
                <a:latin typeface="Times New Roman"/>
                <a:ea typeface="Times New Roman"/>
                <a:cs typeface="Times New Roman"/>
                <a:sym typeface="Times New Roman"/>
              </a:defRPr>
            </a:pPr>
            <a:r>
              <a:t>1475-1595: Malthusian Demographic Recovery… </a:t>
            </a:r>
          </a:p>
          <a:p>
            <a:pPr marL="229742" indent="-229742" defTabSz="306324">
              <a:spcBef>
                <a:spcPts val="800"/>
              </a:spcBef>
              <a:defRPr sz="1608">
                <a:latin typeface="Times New Roman"/>
                <a:ea typeface="Times New Roman"/>
                <a:cs typeface="Times New Roman"/>
                <a:sym typeface="Times New Roman"/>
              </a:defRPr>
            </a:pPr>
            <a:r>
              <a:t>1595-1775: Profits of Atlantic Seaborne Empire…</a:t>
            </a:r>
          </a:p>
          <a:p>
            <a:pPr marL="229742" indent="-229742" defTabSz="306324">
              <a:spcBef>
                <a:spcPts val="800"/>
              </a:spcBef>
              <a:defRPr sz="1608">
                <a:latin typeface="Times New Roman"/>
                <a:ea typeface="Times New Roman"/>
                <a:cs typeface="Times New Roman"/>
                <a:sym typeface="Times New Roman"/>
              </a:defRPr>
            </a:pPr>
            <a:r>
              <a:t>1775-1845: Demographic explosion, with little or no trickle-down… </a:t>
            </a:r>
          </a:p>
          <a:p>
            <a:pPr marL="229742" indent="-229742" defTabSz="306324">
              <a:spcBef>
                <a:spcPts val="800"/>
              </a:spcBef>
              <a:defRPr sz="1608">
                <a:latin typeface="Times New Roman"/>
                <a:ea typeface="Times New Roman"/>
                <a:cs typeface="Times New Roman"/>
                <a:sym typeface="Times New Roman"/>
              </a:defRPr>
            </a:pPr>
            <a:r>
              <a:t>John Stuart Mill (1848 and 1871): “It is questionable if all the mechanical inventions yet made have lightened the day's toil of any human being. They have enabled a greater population to live the same life of drudgery and imprisonment…”</a:t>
            </a:r>
          </a:p>
          <a:p>
            <a:pPr marL="0" indent="0" algn="ctr" defTabSz="306324">
              <a:lnSpc>
                <a:spcPct val="80000"/>
              </a:lnSpc>
              <a:spcBef>
                <a:spcPts val="400"/>
              </a:spcBef>
              <a:buSzTx/>
              <a:buFontTx/>
              <a:buNone/>
              <a:defRPr sz="1608"/>
            </a:pPr>
          </a:p>
          <a:p>
            <a:pPr marL="0" indent="0" algn="ctr" defTabSz="306324">
              <a:spcBef>
                <a:spcPts val="0"/>
              </a:spcBef>
              <a:buSzTx/>
              <a:buFontTx/>
              <a:buNone/>
              <a:defRPr b="1" sz="536">
                <a:uFillTx/>
                <a:latin typeface="Helvetica Neue"/>
                <a:ea typeface="Helvetica Neue"/>
                <a:cs typeface="Helvetica Neue"/>
                <a:sym typeface="Helvetica Neue"/>
              </a:defRPr>
            </a:pPr>
            <a:r>
              <a:t>http://faculty.econ.ucdavis.edu/faculty/gclark/papers/secret2001.pdf</a:t>
            </a:r>
          </a:p>
        </p:txBody>
      </p:sp>
      <p:pic>
        <p:nvPicPr>
          <p:cNvPr id="59" name="Image" descr="Image"/>
          <p:cNvPicPr>
            <a:picLocks noChangeAspect="1"/>
          </p:cNvPicPr>
          <p:nvPr/>
        </p:nvPicPr>
        <p:blipFill>
          <a:blip r:embed="rId2">
            <a:extLst/>
          </a:blip>
          <a:stretch>
            <a:fillRect/>
          </a:stretch>
        </p:blipFill>
        <p:spPr>
          <a:xfrm>
            <a:off x="3867635" y="1270000"/>
            <a:ext cx="5206469" cy="4191915"/>
          </a:xfrm>
          <a:prstGeom prst="rect">
            <a:avLst/>
          </a:prstGeom>
          <a:ln w="12700">
            <a:miter lim="400000"/>
          </a:ln>
        </p:spPr>
      </p:pic>
      <p:sp>
        <p:nvSpPr>
          <p:cNvPr id="60"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Dell’s Summary of Acemoglu and Robinson on the Rise and Fall of Rome II"/>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8000"/>
                </a:solidFill>
              </a:defRPr>
            </a:lvl1pPr>
          </a:lstStyle>
          <a:p>
            <a:pPr/>
            <a:r>
              <a:t>Dell’s Summary of Acemoglu and Robinson on the Rise and Fall of Rome II</a:t>
            </a:r>
          </a:p>
        </p:txBody>
      </p:sp>
      <p:sp>
        <p:nvSpPr>
          <p:cNvPr id="31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17" name="For the Roman Empire, the collapse of Roman authority was pronounced, particularly in the West:…"/>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For the Roman Empire, the collapse of Roman authority was pronounced, particularly in the West:</a:t>
            </a:r>
          </a:p>
          <a:p>
            <a:pPr marL="214162" indent="-214162" defTabSz="406908">
              <a:spcBef>
                <a:spcPts val="1000"/>
              </a:spcBef>
              <a:buFontTx/>
              <a:defRPr sz="2136">
                <a:latin typeface="Times New Roman"/>
                <a:ea typeface="Times New Roman"/>
                <a:cs typeface="Times New Roman"/>
                <a:sym typeface="Times New Roman"/>
              </a:defRPr>
            </a:pPr>
            <a:r>
              <a:t>By 450AD all the trappings of Roman economic prosperity were gone. </a:t>
            </a:r>
          </a:p>
          <a:p>
            <a:pPr marL="214162" indent="-214162" defTabSz="406908">
              <a:spcBef>
                <a:spcPts val="1000"/>
              </a:spcBef>
              <a:buFontTx/>
              <a:defRPr sz="2136">
                <a:latin typeface="Times New Roman"/>
                <a:ea typeface="Times New Roman"/>
                <a:cs typeface="Times New Roman"/>
                <a:sym typeface="Times New Roman"/>
              </a:defRPr>
            </a:pPr>
            <a:r>
              <a:t>Money vanished from circulation. </a:t>
            </a:r>
          </a:p>
          <a:p>
            <a:pPr marL="214162" indent="-214162" defTabSz="406908">
              <a:spcBef>
                <a:spcPts val="1000"/>
              </a:spcBef>
              <a:buFontTx/>
              <a:defRPr sz="2136">
                <a:latin typeface="Times New Roman"/>
                <a:ea typeface="Times New Roman"/>
                <a:cs typeface="Times New Roman"/>
                <a:sym typeface="Times New Roman"/>
              </a:defRPr>
            </a:pPr>
            <a:r>
              <a:t>Urban areas were abandoned and buildings stripped of stone. </a:t>
            </a:r>
          </a:p>
          <a:p>
            <a:pPr marL="214162" indent="-214162" defTabSz="406908">
              <a:spcBef>
                <a:spcPts val="1000"/>
              </a:spcBef>
              <a:buFontTx/>
              <a:defRPr sz="2136">
                <a:latin typeface="Times New Roman"/>
                <a:ea typeface="Times New Roman"/>
                <a:cs typeface="Times New Roman"/>
                <a:sym typeface="Times New Roman"/>
              </a:defRPr>
            </a:pPr>
            <a:r>
              <a:t>The roads were overgrown with weeds. </a:t>
            </a:r>
          </a:p>
          <a:p>
            <a:pPr marL="214162" indent="-214162" defTabSz="406908">
              <a:spcBef>
                <a:spcPts val="1000"/>
              </a:spcBef>
              <a:buFontTx/>
              <a:defRPr sz="2136">
                <a:latin typeface="Times New Roman"/>
                <a:ea typeface="Times New Roman"/>
                <a:cs typeface="Times New Roman"/>
                <a:sym typeface="Times New Roman"/>
              </a:defRPr>
            </a:pPr>
            <a:r>
              <a:t>The only type of pottery which was fabricated was crude and hand made, not manufactured. </a:t>
            </a:r>
          </a:p>
          <a:p>
            <a:pPr marL="214162" indent="-214162" defTabSz="406908">
              <a:spcBef>
                <a:spcPts val="1000"/>
              </a:spcBef>
              <a:buFontTx/>
              <a:defRPr sz="2136">
                <a:latin typeface="Times New Roman"/>
                <a:ea typeface="Times New Roman"/>
                <a:cs typeface="Times New Roman"/>
                <a:sym typeface="Times New Roman"/>
              </a:defRPr>
            </a:pPr>
            <a:r>
              <a:t>People forgot how to use mortar and they also forgot how to read and write. </a:t>
            </a:r>
          </a:p>
          <a:p>
            <a:pPr marL="214162" indent="-214162" defTabSz="406908">
              <a:spcBef>
                <a:spcPts val="1000"/>
              </a:spcBef>
              <a:buFontTx/>
              <a:defRPr sz="2136">
                <a:latin typeface="Times New Roman"/>
                <a:ea typeface="Times New Roman"/>
                <a:cs typeface="Times New Roman"/>
                <a:sym typeface="Times New Roman"/>
              </a:defRPr>
            </a:pPr>
            <a:r>
              <a:t>Roofs were made of branches, not tiles. </a:t>
            </a:r>
          </a:p>
          <a:p>
            <a:pPr marL="214162" indent="-214162" defTabSz="406908">
              <a:spcBef>
                <a:spcPts val="1000"/>
              </a:spcBef>
              <a:buFontTx/>
              <a:defRPr sz="2136">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Review: Republic to Empire"/>
          <p:cNvSpPr txBox="1"/>
          <p:nvPr>
            <p:ph type="title" idx="4294967295"/>
          </p:nvPr>
        </p:nvSpPr>
        <p:spPr>
          <a:xfrm>
            <a:off x="277663" y="-1"/>
            <a:ext cx="8572501" cy="1270001"/>
          </a:xfrm>
          <a:prstGeom prst="rect">
            <a:avLst/>
          </a:prstGeom>
        </p:spPr>
        <p:txBody>
          <a:bodyPr>
            <a:normAutofit fontScale="100000" lnSpcReduction="0"/>
          </a:bodyPr>
          <a:lstStyle>
            <a:lvl1pPr defTabSz="384047">
              <a:defRPr sz="5040">
                <a:solidFill>
                  <a:srgbClr val="008000"/>
                </a:solidFill>
              </a:defRPr>
            </a:lvl1pPr>
          </a:lstStyle>
          <a:p>
            <a:pPr/>
            <a:r>
              <a:t>Review: Republic to Empire</a:t>
            </a:r>
          </a:p>
        </p:txBody>
      </p:sp>
      <p:sp>
        <p:nvSpPr>
          <p:cNvPr id="32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21" name="Political transi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Political transition:</a:t>
            </a:r>
          </a:p>
          <a:p>
            <a:pPr marL="161223" indent="-161223" defTabSz="306324">
              <a:spcBef>
                <a:spcPts val="800"/>
              </a:spcBef>
              <a:buFontTx/>
              <a:defRPr sz="1608">
                <a:latin typeface="Times New Roman"/>
                <a:ea typeface="Times New Roman"/>
                <a:cs typeface="Times New Roman"/>
                <a:sym typeface="Times New Roman"/>
              </a:defRPr>
            </a:pPr>
            <a:r>
              <a:t>The expansion of Rome’s conquests created inequality and increasing political instability. </a:t>
            </a:r>
          </a:p>
          <a:p>
            <a:pPr marL="161223" indent="-161223" defTabSz="306324">
              <a:spcBef>
                <a:spcPts val="800"/>
              </a:spcBef>
              <a:buFontTx/>
              <a:defRPr sz="1608">
                <a:latin typeface="Times New Roman"/>
                <a:ea typeface="Times New Roman"/>
                <a:cs typeface="Times New Roman"/>
                <a:sym typeface="Times New Roman"/>
              </a:defRPr>
            </a:pPr>
            <a:r>
              <a:t>There were calls for the redistribution of land and power. </a:t>
            </a:r>
          </a:p>
          <a:p>
            <a:pPr marL="161223" indent="-161223" defTabSz="306324">
              <a:spcBef>
                <a:spcPts val="800"/>
              </a:spcBef>
              <a:buFontTx/>
              <a:defRPr sz="1608">
                <a:latin typeface="Times New Roman"/>
                <a:ea typeface="Times New Roman"/>
                <a:cs typeface="Times New Roman"/>
                <a:sym typeface="Times New Roman"/>
              </a:defRPr>
            </a:pPr>
            <a:r>
              <a:t>For example, Plebeian Tribune Tiberius Gracchus started to develop very ‘populist’ political platforms which threatened the senatorial elites. </a:t>
            </a:r>
          </a:p>
          <a:p>
            <a:pPr marL="161223" indent="-161223" defTabSz="306324">
              <a:spcBef>
                <a:spcPts val="800"/>
              </a:spcBef>
              <a:buFontTx/>
              <a:defRPr sz="1608">
                <a:latin typeface="Times New Roman"/>
                <a:ea typeface="Times New Roman"/>
                <a:cs typeface="Times New Roman"/>
                <a:sym typeface="Times New Roman"/>
              </a:defRPr>
            </a:pPr>
            <a:r>
              <a:t>The culmination of this was civil war, the dictatorship of Julius Caesar, and finally the creation of the Empire under Augustus. </a:t>
            </a:r>
          </a:p>
          <a:p>
            <a:pPr lvl="1" marL="416493" indent="-161223" defTabSz="306324">
              <a:spcBef>
                <a:spcPts val="800"/>
              </a:spcBef>
              <a:buFontTx/>
              <a:buChar char="•"/>
              <a:defRPr sz="1608">
                <a:latin typeface="Times New Roman"/>
                <a:ea typeface="Times New Roman"/>
                <a:cs typeface="Times New Roman"/>
                <a:sym typeface="Times New Roman"/>
              </a:defRPr>
            </a:pPr>
            <a:r>
              <a:t>First the </a:t>
            </a:r>
            <a:r>
              <a:rPr i="1"/>
              <a:t>principate</a:t>
            </a:r>
          </a:p>
          <a:p>
            <a:pPr lvl="1" marL="416493" indent="-161223" defTabSz="306324">
              <a:spcBef>
                <a:spcPts val="800"/>
              </a:spcBef>
              <a:buFontTx/>
              <a:buChar char="•"/>
              <a:defRPr sz="1608">
                <a:latin typeface="Times New Roman"/>
                <a:ea typeface="Times New Roman"/>
                <a:cs typeface="Times New Roman"/>
                <a:sym typeface="Times New Roman"/>
              </a:defRPr>
            </a:pPr>
            <a:r>
              <a:t>Then the </a:t>
            </a:r>
            <a:r>
              <a:rPr i="1"/>
              <a:t>dominate</a:t>
            </a:r>
            <a:endParaRPr i="1"/>
          </a:p>
          <a:p>
            <a:pPr marL="161223" indent="-161223" defTabSz="306324">
              <a:spcBef>
                <a:spcPts val="800"/>
              </a:spcBef>
              <a:buFontTx/>
              <a:defRPr sz="1608">
                <a:latin typeface="Times New Roman"/>
                <a:ea typeface="Times New Roman"/>
                <a:cs typeface="Times New Roman"/>
                <a:sym typeface="Times New Roman"/>
              </a:defRPr>
            </a:pPr>
            <a:r>
              <a:t>Augustus reformed the army, removing it as a bastion of plebeian power. </a:t>
            </a:r>
          </a:p>
          <a:p>
            <a:pPr marL="161223" indent="-161223" defTabSz="306324">
              <a:spcBef>
                <a:spcPts val="800"/>
              </a:spcBef>
              <a:buFontTx/>
              <a:defRPr sz="1608">
                <a:latin typeface="Times New Roman"/>
                <a:ea typeface="Times New Roman"/>
                <a:cs typeface="Times New Roman"/>
                <a:sym typeface="Times New Roman"/>
              </a:defRPr>
            </a:pPr>
            <a:r>
              <a:t>His successor Tiberius stripped the assemblies of powers and gave them to the senate—and then neutered the senate</a:t>
            </a:r>
          </a:p>
          <a:p>
            <a:pPr marL="161223" indent="-161223" defTabSz="306324">
              <a:spcBef>
                <a:spcPts val="800"/>
              </a:spcBef>
              <a:buFontTx/>
              <a:defRPr sz="1608">
                <a:latin typeface="Times New Roman"/>
                <a:ea typeface="Times New Roman"/>
                <a:cs typeface="Times New Roman"/>
                <a:sym typeface="Times New Roman"/>
              </a:defRPr>
            </a:pPr>
            <a:r>
              <a:t>A semi-hereditary monarchy replaced the Republic:</a:t>
            </a:r>
          </a:p>
          <a:p>
            <a:pPr lvl="1" marL="416493" indent="-161223" defTabSz="306324">
              <a:spcBef>
                <a:spcPts val="800"/>
              </a:spcBef>
              <a:buFontTx/>
              <a:buChar char="•"/>
              <a:defRPr sz="1608">
                <a:latin typeface="Times New Roman"/>
                <a:ea typeface="Times New Roman"/>
                <a:cs typeface="Times New Roman"/>
                <a:sym typeface="Times New Roman"/>
              </a:defRPr>
            </a:pPr>
            <a:r>
              <a:t>“May good success attend the Roman senate and people and myself. I hereby adopt as my son Marcus Ulpius Nerva Traianus…”</a:t>
            </a:r>
          </a:p>
          <a:p>
            <a:pPr marL="161223" indent="-161223" defTabSz="306324">
              <a:spcBef>
                <a:spcPts val="800"/>
              </a:spcBef>
              <a:buFontTx/>
              <a:defRPr sz="1608">
                <a:latin typeface="Times New Roman"/>
                <a:ea typeface="Times New Roman"/>
                <a:cs typeface="Times New Roman"/>
                <a:sym typeface="Times New Roman"/>
              </a:defRPr>
            </a:pPr>
            <a:r>
              <a:t>This was a move towards more “extractive” political institutions and though it stabilized things for awhile, there was an eventual movement towards even more extractive economic institutions </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324" name="Beste, Memorials:…"/>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Beste, </a:t>
            </a:r>
            <a:r>
              <a:rPr i="1"/>
              <a:t>Memorials:</a:t>
            </a:r>
          </a:p>
          <a:p>
            <a:pPr marL="240631" indent="-240631">
              <a:spcBef>
                <a:spcPts val="1200"/>
              </a:spcBef>
              <a:buFontTx/>
              <a:defRPr sz="2400">
                <a:latin typeface="Times New Roman"/>
                <a:ea typeface="Times New Roman"/>
                <a:cs typeface="Times New Roman"/>
                <a:sym typeface="Times New Roman"/>
              </a:defRPr>
            </a:pPr>
            <a:r>
              <a:t>The Duke of Gloucester, brother of King George III, permitted Mr. Gibbon to present to him the first volume of </a:t>
            </a:r>
            <a:r>
              <a:rPr i="1"/>
              <a:t>The History of the Decline and Fall of the Roman Empire</a:t>
            </a:r>
            <a:r>
              <a:t>. When the second volume of that work appeared, it was quite in order that it should be presented to His Royal Highness in like manner. The prince received the author with much good nature and affability, saying to him, as he laid the quarto on the table,</a:t>
            </a:r>
          </a:p>
          <a:p>
            <a:pPr lvl="1" marL="621631" indent="-240631">
              <a:spcBef>
                <a:spcPts val="1200"/>
              </a:spcBef>
              <a:buFontTx/>
              <a:buChar char="•"/>
              <a:defRPr sz="2400">
                <a:latin typeface="Times New Roman"/>
                <a:ea typeface="Times New Roman"/>
                <a:cs typeface="Times New Roman"/>
                <a:sym typeface="Times New Roman"/>
              </a:defRPr>
            </a:pPr>
            <a:r>
              <a:t>“Another damned thick, square book! Always, scribble, scribble, scribble! Eh! Mr. Gibbon?”</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327" name="Five Good Emperors: Nerva-Trajan-Hadrian-Antonius Pius-Marcus Aureliu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Five Good Emperors: Nerva-Trajan-Hadrian-Antonius Pius-Marcus Aurelius:</a:t>
            </a:r>
          </a:p>
          <a:p>
            <a:pPr marL="161223" indent="-161223" defTabSz="306324">
              <a:spcBef>
                <a:spcPts val="800"/>
              </a:spcBef>
              <a:buFontTx/>
              <a:defRPr sz="1608">
                <a:latin typeface="Times New Roman"/>
                <a:ea typeface="Times New Roman"/>
                <a:cs typeface="Times New Roman"/>
                <a:sym typeface="Times New Roman"/>
              </a:defRPr>
            </a:pPr>
            <a:r>
              <a:t>If a man were called to fix the period in the history of the world, during which the condition of the human race was most happy and prosperous, he would, without hesitation, name that which elapsed from the death of Domitian to the accession of Commodus. </a:t>
            </a:r>
          </a:p>
          <a:p>
            <a:pPr lvl="1" marL="416493" indent="-161223" defTabSz="306324">
              <a:spcBef>
                <a:spcPts val="800"/>
              </a:spcBef>
              <a:buFontTx/>
              <a:buChar char="•"/>
              <a:defRPr sz="1608">
                <a:latin typeface="Times New Roman"/>
                <a:ea typeface="Times New Roman"/>
                <a:cs typeface="Times New Roman"/>
                <a:sym typeface="Times New Roman"/>
              </a:defRPr>
            </a:pPr>
            <a:r>
              <a:t>The vast extent of the Roman empire was governed by absolute power, under the guidance of virtue and wisdom. </a:t>
            </a:r>
          </a:p>
          <a:p>
            <a:pPr lvl="1" marL="416493" indent="-161223" defTabSz="306324">
              <a:spcBef>
                <a:spcPts val="800"/>
              </a:spcBef>
              <a:buFontTx/>
              <a:buChar char="•"/>
              <a:defRPr sz="1608">
                <a:latin typeface="Times New Roman"/>
                <a:ea typeface="Times New Roman"/>
                <a:cs typeface="Times New Roman"/>
                <a:sym typeface="Times New Roman"/>
              </a:defRPr>
            </a:pPr>
            <a:r>
              <a:t>The armies were restrained by the firm but gentle hand of four successive emperors, whose characters and authority commanded involuntary respect. </a:t>
            </a:r>
          </a:p>
          <a:p>
            <a:pPr lvl="1" marL="416493" indent="-161223" defTabSz="306324">
              <a:spcBef>
                <a:spcPts val="800"/>
              </a:spcBef>
              <a:buFontTx/>
              <a:buChar char="•"/>
              <a:defRPr sz="1608">
                <a:latin typeface="Times New Roman"/>
                <a:ea typeface="Times New Roman"/>
                <a:cs typeface="Times New Roman"/>
                <a:sym typeface="Times New Roman"/>
              </a:defRPr>
            </a:pPr>
            <a:r>
              <a:t>The forms of the civil administration were carefully preserved by Nerva, Trajan, Hadrian, and the Antonines, who delighted in the image of liberty, and were pleased with considering themselves as the accountable ministers of the laws. </a:t>
            </a:r>
          </a:p>
          <a:p>
            <a:pPr lvl="1" marL="416493" indent="-161223" defTabSz="306324">
              <a:spcBef>
                <a:spcPts val="800"/>
              </a:spcBef>
              <a:buFontTx/>
              <a:buChar char="•"/>
              <a:defRPr sz="1608">
                <a:latin typeface="Times New Roman"/>
                <a:ea typeface="Times New Roman"/>
                <a:cs typeface="Times New Roman"/>
                <a:sym typeface="Times New Roman"/>
              </a:defRPr>
            </a:pPr>
            <a:r>
              <a:t>Such princes deserved the honor of restoring the republic, had the Romans of their days been capable of enjoying a rational freedom.</a:t>
            </a:r>
          </a:p>
          <a:p>
            <a:pPr marL="161223" indent="-161223" defTabSz="306324">
              <a:spcBef>
                <a:spcPts val="800"/>
              </a:spcBef>
              <a:buFontTx/>
              <a:defRPr sz="1608">
                <a:latin typeface="Times New Roman"/>
                <a:ea typeface="Times New Roman"/>
                <a:cs typeface="Times New Roman"/>
                <a:sym typeface="Times New Roman"/>
              </a:defRPr>
            </a:pPr>
            <a:r>
              <a:t>The labors of these monarchs were overpaid by </a:t>
            </a:r>
          </a:p>
          <a:p>
            <a:pPr lvl="1" marL="416493" indent="-161223" defTabSz="306324">
              <a:spcBef>
                <a:spcPts val="800"/>
              </a:spcBef>
              <a:buFontTx/>
              <a:buChar char="•"/>
              <a:defRPr sz="1608">
                <a:latin typeface="Times New Roman"/>
                <a:ea typeface="Times New Roman"/>
                <a:cs typeface="Times New Roman"/>
                <a:sym typeface="Times New Roman"/>
              </a:defRPr>
            </a:pPr>
            <a:r>
              <a:t>the immense reward that inseparably waited on their success; </a:t>
            </a:r>
          </a:p>
          <a:p>
            <a:pPr lvl="1" marL="416493" indent="-161223" defTabSz="306324">
              <a:spcBef>
                <a:spcPts val="800"/>
              </a:spcBef>
              <a:buFontTx/>
              <a:buChar char="•"/>
              <a:defRPr sz="1608">
                <a:latin typeface="Times New Roman"/>
                <a:ea typeface="Times New Roman"/>
                <a:cs typeface="Times New Roman"/>
                <a:sym typeface="Times New Roman"/>
              </a:defRPr>
            </a:pPr>
            <a:r>
              <a:t>by the honest pride of virtue, and </a:t>
            </a:r>
          </a:p>
          <a:p>
            <a:pPr lvl="1" marL="416493" indent="-161223" defTabSz="306324">
              <a:spcBef>
                <a:spcPts val="800"/>
              </a:spcBef>
              <a:buFontTx/>
              <a:buChar char="•"/>
              <a:defRPr sz="1608">
                <a:latin typeface="Times New Roman"/>
                <a:ea typeface="Times New Roman"/>
                <a:cs typeface="Times New Roman"/>
                <a:sym typeface="Times New Roman"/>
              </a:defRPr>
            </a:pPr>
            <a:r>
              <a:t>by the exquisite delight of beholding the general happiness of which they were the authors.</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Aelius Aristid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Aelius Aristides</a:t>
            </a:r>
          </a:p>
        </p:txBody>
      </p:sp>
      <p:sp>
        <p:nvSpPr>
          <p:cNvPr id="330" name="The Roman Ora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The Roman Oration:</a:t>
            </a:r>
          </a:p>
          <a:p>
            <a:pPr marL="151597" indent="-151597" defTabSz="288036">
              <a:buFontTx/>
              <a:defRPr sz="1512">
                <a:latin typeface="Times New Roman"/>
                <a:ea typeface="Times New Roman"/>
                <a:cs typeface="Times New Roman"/>
                <a:sym typeface="Times New Roman"/>
              </a:defRPr>
            </a:pPr>
            <a:r>
              <a:t>Whatever the seasons make grow and whatever countries and rivers and lakes and arts of Hellenes and non-Hellenes produce are brought from every land and sea, so that if one would look at all these things, he must needs behold them either by visiting the entire civilized world or by coming to this city. For whatever is grown and made among each people cannot fail to be here at all times and in abundance. And here the the merchant vessels come carrying these many products from all region in every season and even at every equinox, so that the city appears a kind of common emporium of the world.</a:t>
            </a:r>
          </a:p>
          <a:p>
            <a:pPr marL="151597" indent="-151597" defTabSz="288036">
              <a:buFontTx/>
              <a:defRPr sz="1512">
                <a:latin typeface="Times New Roman"/>
                <a:ea typeface="Times New Roman"/>
                <a:cs typeface="Times New Roman"/>
                <a:sym typeface="Times New Roman"/>
              </a:defRPr>
            </a:pPr>
            <a:r>
              <a:t>Cargoes from India and, if you will, even from Arabia the Blest one can see in such numbers as to surmise that in those lands the trees will have been stripped bare and that the inhabitants of these lands, if they need anything, must come here and beg for a share of their own. Again one can see Babylonian garments and ornaments from the barbarian country beyond arriving in greater quantity and with more ease than if shippers from Naxos or from Cythnos, bearing something from those islands, had but to enter the port of Athens. Your farms are Egypt, Sicily and the civilized part of Africa.</a:t>
            </a:r>
          </a:p>
          <a:p>
            <a:pPr marL="151597" indent="-151597" defTabSz="288036">
              <a:buFontTx/>
              <a:defRPr sz="1512">
                <a:latin typeface="Times New Roman"/>
                <a:ea typeface="Times New Roman"/>
                <a:cs typeface="Times New Roman"/>
                <a:sym typeface="Times New Roman"/>
              </a:defRPr>
            </a:pPr>
            <a:r>
              <a:t>Arrivals and departures by sea never cease, so that the wonder is not that the harbor has insufficient space for merchant vessels, but that even the sea has enough, if it really does.</a:t>
            </a:r>
          </a:p>
          <a:p>
            <a:pPr marL="151597" indent="-151597" defTabSz="288036">
              <a:buFontTx/>
              <a:defRPr sz="1512">
                <a:latin typeface="Times New Roman"/>
                <a:ea typeface="Times New Roman"/>
                <a:cs typeface="Times New Roman"/>
                <a:sym typeface="Times New Roman"/>
              </a:defRPr>
            </a:pPr>
            <a:r>
              <a:t>And just as Hesiod said about the ends of the Ocean, that there is a common channel where all waters have one source and destination, so there is a common channel to Rome and all meet here, trade, shipping, agriculture, metallurgy, all the arts and crafts that are or ever have been, all the things that are engendered or or grow from the earth. And whatever one does not see here neither did nor does exist. And so it is not easy to which is greater, the superiority of this city in respect to the cities that now are or the superiority of this city respect to the empires that ever were…</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Review: The Rise of Rome"/>
          <p:cNvSpPr txBox="1"/>
          <p:nvPr>
            <p:ph type="title" idx="4294967295"/>
          </p:nvPr>
        </p:nvSpPr>
        <p:spPr>
          <a:xfrm>
            <a:off x="277663" y="-1"/>
            <a:ext cx="8572501" cy="1270001"/>
          </a:xfrm>
          <a:prstGeom prst="rect">
            <a:avLst/>
          </a:prstGeom>
        </p:spPr>
        <p:txBody>
          <a:bodyPr>
            <a:normAutofit fontScale="100000" lnSpcReduction="0"/>
          </a:bodyPr>
          <a:lstStyle>
            <a:lvl1pPr defTabSz="406908">
              <a:defRPr sz="5340">
                <a:solidFill>
                  <a:srgbClr val="008000"/>
                </a:solidFill>
              </a:defRPr>
            </a:lvl1pPr>
          </a:lstStyle>
          <a:p>
            <a:pPr/>
            <a:r>
              <a:t>Review: The Rise of Rome</a:t>
            </a:r>
          </a:p>
        </p:txBody>
      </p:sp>
      <p:sp>
        <p:nvSpPr>
          <p:cNvPr id="33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34"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Roman Institutions are key to the rise of Rome:</a:t>
            </a:r>
          </a:p>
          <a:p>
            <a:pPr marL="134753" indent="-134753" defTabSz="256031">
              <a:spcBef>
                <a:spcPts val="600"/>
              </a:spcBef>
              <a:buFontTx/>
              <a:defRPr sz="1344">
                <a:latin typeface="Times New Roman"/>
                <a:ea typeface="Times New Roman"/>
                <a:cs typeface="Times New Roman"/>
                <a:sym typeface="Times New Roman"/>
              </a:defRPr>
            </a:pPr>
            <a:r>
              <a:t>In 510BC, the citizens of Rome overthrew their king, Lucius Tarquinius Superbus, and created a republic. </a:t>
            </a:r>
          </a:p>
          <a:p>
            <a:pPr marL="134753" indent="-134753" defTabSz="256031">
              <a:spcBef>
                <a:spcPts val="600"/>
              </a:spcBef>
              <a:buFontTx/>
              <a:defRPr sz="1344">
                <a:latin typeface="Times New Roman"/>
                <a:ea typeface="Times New Roman"/>
                <a:cs typeface="Times New Roman"/>
                <a:sym typeface="Times New Roman"/>
              </a:defRPr>
            </a:pPr>
            <a:r>
              <a:t>The state was run by elected officials:</a:t>
            </a:r>
          </a:p>
          <a:p>
            <a:pPr lvl="1" marL="348113" indent="-134753" defTabSz="256031">
              <a:spcBef>
                <a:spcPts val="600"/>
              </a:spcBef>
              <a:buFontTx/>
              <a:buChar char="•"/>
              <a:defRPr sz="1344">
                <a:latin typeface="Times New Roman"/>
                <a:ea typeface="Times New Roman"/>
                <a:cs typeface="Times New Roman"/>
                <a:sym typeface="Times New Roman"/>
              </a:defRPr>
            </a:pPr>
            <a:r>
              <a:t>Two consuls who had the job for one year</a:t>
            </a:r>
          </a:p>
          <a:p>
            <a:pPr lvl="1" marL="348113" indent="-134753" defTabSz="256031">
              <a:spcBef>
                <a:spcPts val="600"/>
              </a:spcBef>
              <a:buFontTx/>
              <a:buChar char="•"/>
              <a:defRPr sz="1344">
                <a:latin typeface="Times New Roman"/>
                <a:ea typeface="Times New Roman"/>
                <a:cs typeface="Times New Roman"/>
                <a:sym typeface="Times New Roman"/>
              </a:defRPr>
            </a:pPr>
            <a:r>
              <a:t>Other magistrates: praetors, aediles, proconsuls </a:t>
            </a:r>
          </a:p>
          <a:p>
            <a:pPr lvl="1" marL="348113" indent="-134753" defTabSz="256031">
              <a:spcBef>
                <a:spcPts val="600"/>
              </a:spcBef>
              <a:buFontTx/>
              <a:buChar char="•"/>
              <a:defRPr sz="1344">
                <a:latin typeface="Times New Roman"/>
                <a:ea typeface="Times New Roman"/>
                <a:cs typeface="Times New Roman"/>
                <a:sym typeface="Times New Roman"/>
              </a:defRPr>
            </a:pPr>
            <a:r>
              <a:t>Tribunes. </a:t>
            </a:r>
          </a:p>
          <a:p>
            <a:pPr lvl="1" marL="348113" indent="-134753" defTabSz="256031">
              <a:spcBef>
                <a:spcPts val="600"/>
              </a:spcBef>
              <a:buFontTx/>
              <a:buChar char="•"/>
              <a:defRPr sz="1344">
                <a:latin typeface="Times New Roman"/>
                <a:ea typeface="Times New Roman"/>
                <a:cs typeface="Times New Roman"/>
                <a:sym typeface="Times New Roman"/>
              </a:defRPr>
            </a:pPr>
            <a:r>
              <a:t>Offices were elected, annual, and held by multiple people at the same time</a:t>
            </a:r>
          </a:p>
          <a:p>
            <a:pPr lvl="2" marL="561473" indent="-134753" defTabSz="256031">
              <a:spcBef>
                <a:spcPts val="600"/>
              </a:spcBef>
              <a:buFontTx/>
              <a:defRPr sz="1344">
                <a:latin typeface="Times New Roman"/>
                <a:ea typeface="Times New Roman"/>
                <a:cs typeface="Times New Roman"/>
                <a:sym typeface="Times New Roman"/>
              </a:defRPr>
            </a:pPr>
            <a:r>
              <a:t>This greatly reduced the ability of any one person to consolidate or exploit his power. </a:t>
            </a:r>
          </a:p>
          <a:p>
            <a:pPr marL="134753" indent="-134753" defTabSz="256031">
              <a:spcBef>
                <a:spcPts val="600"/>
              </a:spcBef>
              <a:buFontTx/>
              <a:defRPr sz="1344">
                <a:latin typeface="Times New Roman"/>
                <a:ea typeface="Times New Roman"/>
                <a:cs typeface="Times New Roman"/>
                <a:sym typeface="Times New Roman"/>
              </a:defRPr>
            </a:pPr>
            <a:r>
              <a:t>The institutions of the Republic contained a system of checks and balances which distributed power fairly widely. </a:t>
            </a:r>
          </a:p>
          <a:p>
            <a:pPr marL="134753" indent="-134753" defTabSz="256031">
              <a:spcBef>
                <a:spcPts val="600"/>
              </a:spcBef>
              <a:buFontTx/>
              <a:defRPr sz="1344">
                <a:latin typeface="Times New Roman"/>
                <a:ea typeface="Times New Roman"/>
                <a:cs typeface="Times New Roman"/>
                <a:sym typeface="Times New Roman"/>
              </a:defRPr>
            </a:pPr>
            <a:r>
              <a:t>Even if elite patrician families had far more power, it was possible for non-elites, so called plebeians, to get to the top, and they constrained the power of the elites. </a:t>
            </a:r>
          </a:p>
          <a:p>
            <a:pPr lvl="1" marL="348113" indent="-134753" defTabSz="256031">
              <a:spcBef>
                <a:spcPts val="600"/>
              </a:spcBef>
              <a:buFontTx/>
              <a:buChar char="•"/>
              <a:defRPr sz="1344">
                <a:latin typeface="Times New Roman"/>
                <a:ea typeface="Times New Roman"/>
                <a:cs typeface="Times New Roman"/>
                <a:sym typeface="Times New Roman"/>
              </a:defRPr>
            </a:pPr>
            <a:r>
              <a:t>Then some plebeian families become equally elite…</a:t>
            </a:r>
          </a:p>
          <a:p>
            <a:pPr lvl="1" marL="348113" indent="-134753" defTabSz="256031">
              <a:spcBef>
                <a:spcPts val="600"/>
              </a:spcBef>
              <a:buFontTx/>
              <a:buChar char="•"/>
              <a:defRPr sz="1344">
                <a:latin typeface="Times New Roman"/>
                <a:ea typeface="Times New Roman"/>
                <a:cs typeface="Times New Roman"/>
                <a:sym typeface="Times New Roman"/>
              </a:defRPr>
            </a:pPr>
            <a:r>
              <a:t>The </a:t>
            </a:r>
            <a:r>
              <a:rPr i="1"/>
              <a:t>nobiles</a:t>
            </a:r>
          </a:p>
        </p:txBody>
      </p:sp>
      <p:sp>
        <p:nvSpPr>
          <p:cNvPr id="335" name="Roman assemblies:…"/>
          <p:cNvSpPr txBox="1"/>
          <p:nvPr/>
        </p:nvSpPr>
        <p:spPr>
          <a:xfrm>
            <a:off x="4829890" y="1270000"/>
            <a:ext cx="402027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Roman assemblies:</a:t>
            </a:r>
          </a:p>
          <a:p>
            <a:pPr marL="151597" indent="-151597" defTabSz="288036">
              <a:spcBef>
                <a:spcPts val="700"/>
              </a:spcBef>
              <a:buSzPct val="100000"/>
              <a:buChar char="•"/>
              <a:defRPr sz="1512">
                <a:latin typeface="Times New Roman"/>
                <a:ea typeface="Times New Roman"/>
                <a:cs typeface="Times New Roman"/>
                <a:sym typeface="Times New Roman"/>
              </a:defRPr>
            </a:pPr>
            <a:r>
              <a:t>Centuriate: 193 centuries on the basis of military organization, weighted toward the rich. Elects the magistrates, declares war and peace</a:t>
            </a:r>
          </a:p>
          <a:p>
            <a:pPr marL="151597" indent="-151597" defTabSz="288036">
              <a:spcBef>
                <a:spcPts val="700"/>
              </a:spcBef>
              <a:buSzPct val="100000"/>
              <a:buChar char="•"/>
              <a:defRPr sz="1512">
                <a:latin typeface="Times New Roman"/>
                <a:ea typeface="Times New Roman"/>
                <a:cs typeface="Times New Roman"/>
                <a:sym typeface="Times New Roman"/>
              </a:defRPr>
            </a:pPr>
            <a:r>
              <a:t>Tribal: After 241 BC, 35 tribes on the basis of geographical location </a:t>
            </a:r>
          </a:p>
          <a:p>
            <a:pPr marL="151597" indent="-151597" defTabSz="288036">
              <a:spcBef>
                <a:spcPts val="700"/>
              </a:spcBef>
              <a:buSzPct val="100000"/>
              <a:buChar char="•"/>
              <a:defRPr sz="1512">
                <a:latin typeface="Times New Roman"/>
                <a:ea typeface="Times New Roman"/>
                <a:cs typeface="Times New Roman"/>
                <a:sym typeface="Times New Roman"/>
              </a:defRPr>
            </a:pPr>
            <a:r>
              <a:t>Plebeian: Non-patricians, run by Tribunes</a:t>
            </a:r>
          </a:p>
          <a:p>
            <a:pPr marL="151597" indent="-151597" defTabSz="288036">
              <a:spcBef>
                <a:spcPts val="700"/>
              </a:spcBef>
              <a:buSzPct val="100000"/>
              <a:buChar char="•"/>
              <a:defRPr sz="1512">
                <a:latin typeface="Times New Roman"/>
                <a:ea typeface="Times New Roman"/>
                <a:cs typeface="Times New Roman"/>
                <a:sym typeface="Times New Roman"/>
              </a:defRPr>
            </a:pPr>
            <a:r>
              <a:t>Senate</a:t>
            </a:r>
          </a:p>
          <a:p>
            <a:pPr defTabSz="288036">
              <a:spcBef>
                <a:spcPts val="700"/>
              </a:spcBef>
              <a:defRPr sz="1512">
                <a:latin typeface="Times New Roman"/>
                <a:ea typeface="Times New Roman"/>
                <a:cs typeface="Times New Roman"/>
                <a:sym typeface="Times New Roman"/>
              </a:defRPr>
            </a:pPr>
          </a:p>
          <a:p>
            <a:pPr defTabSz="288036">
              <a:spcBef>
                <a:spcPts val="700"/>
              </a:spcBef>
              <a:defRPr b="1" sz="1512">
                <a:latin typeface="+mj-lt"/>
                <a:ea typeface="+mj-ea"/>
                <a:cs typeface="+mj-cs"/>
                <a:sym typeface="Helvetica"/>
              </a:defRPr>
            </a:pPr>
            <a:r>
              <a:t>Roman institutions:</a:t>
            </a:r>
          </a:p>
          <a:p>
            <a:pPr marL="151597" indent="-151597" defTabSz="288036">
              <a:spcBef>
                <a:spcPts val="700"/>
              </a:spcBef>
              <a:buSzPct val="100000"/>
              <a:buChar char="•"/>
              <a:defRPr sz="1512">
                <a:latin typeface="Times New Roman"/>
                <a:ea typeface="Times New Roman"/>
                <a:cs typeface="Times New Roman"/>
                <a:sym typeface="Times New Roman"/>
              </a:defRPr>
            </a:pPr>
            <a:r>
              <a:t>Legions</a:t>
            </a:r>
          </a:p>
          <a:p>
            <a:pPr lvl="1" marL="391627" indent="-151597" defTabSz="288036">
              <a:spcBef>
                <a:spcPts val="700"/>
              </a:spcBef>
              <a:buSzPct val="100000"/>
              <a:buChar char="•"/>
              <a:defRPr sz="1512">
                <a:latin typeface="Times New Roman"/>
                <a:ea typeface="Times New Roman"/>
                <a:cs typeface="Times New Roman"/>
                <a:sym typeface="Times New Roman"/>
              </a:defRPr>
            </a:pPr>
            <a:r>
              <a:t>Phalanx</a:t>
            </a:r>
          </a:p>
          <a:p>
            <a:pPr lvl="1" marL="391627" indent="-151597" defTabSz="288036">
              <a:spcBef>
                <a:spcPts val="700"/>
              </a:spcBef>
              <a:buSzPct val="100000"/>
              <a:buChar char="•"/>
              <a:defRPr sz="1512">
                <a:latin typeface="Times New Roman"/>
                <a:ea typeface="Times New Roman"/>
                <a:cs typeface="Times New Roman"/>
                <a:sym typeface="Times New Roman"/>
              </a:defRPr>
            </a:pPr>
            <a:r>
              <a:t>Manipular</a:t>
            </a:r>
          </a:p>
          <a:p>
            <a:pPr lvl="1" marL="391627" indent="-151597" defTabSz="288036">
              <a:spcBef>
                <a:spcPts val="700"/>
              </a:spcBef>
              <a:buSzPct val="100000"/>
              <a:buChar char="•"/>
              <a:defRPr sz="1512">
                <a:latin typeface="Times New Roman"/>
                <a:ea typeface="Times New Roman"/>
                <a:cs typeface="Times New Roman"/>
                <a:sym typeface="Times New Roman"/>
              </a:defRPr>
            </a:pPr>
            <a:r>
              <a:t>Marian</a:t>
            </a:r>
          </a:p>
          <a:p>
            <a:pPr marL="151597" indent="-151597" defTabSz="288036">
              <a:spcBef>
                <a:spcPts val="700"/>
              </a:spcBef>
              <a:buSzPct val="100000"/>
              <a:buChar char="•"/>
              <a:defRPr sz="1512">
                <a:latin typeface="Times New Roman"/>
                <a:ea typeface="Times New Roman"/>
                <a:cs typeface="Times New Roman"/>
                <a:sym typeface="Times New Roman"/>
              </a:defRPr>
            </a:pPr>
            <a:r>
              <a:t>Imperium</a:t>
            </a:r>
          </a:p>
          <a:p>
            <a:pPr marL="151597" indent="-151597" defTabSz="288036">
              <a:spcBef>
                <a:spcPts val="700"/>
              </a:spcBef>
              <a:buSzPct val="100000"/>
              <a:buChar char="•"/>
              <a:defRPr sz="1512">
                <a:latin typeface="Times New Roman"/>
                <a:ea typeface="Times New Roman"/>
                <a:cs typeface="Times New Roman"/>
                <a:sym typeface="Times New Roman"/>
              </a:defRPr>
            </a:pPr>
            <a:r>
              <a:t>Provinciae</a:t>
            </a:r>
          </a:p>
          <a:p>
            <a:pPr marL="151597" indent="-151597" defTabSz="288036">
              <a:spcBef>
                <a:spcPts val="700"/>
              </a:spcBef>
              <a:buSzPct val="100000"/>
              <a:buChar char="•"/>
              <a:defRPr sz="1512">
                <a:latin typeface="Times New Roman"/>
                <a:ea typeface="Times New Roman"/>
                <a:cs typeface="Times New Roman"/>
                <a:sym typeface="Times New Roman"/>
              </a:defRPr>
            </a:pPr>
            <a:r>
              <a:t>Proconsuls and propraetors</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The Rise of Rome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 II</a:t>
            </a:r>
          </a:p>
        </p:txBody>
      </p:sp>
      <p:sp>
        <p:nvSpPr>
          <p:cNvPr id="33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39"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Roman Institutions are key to the rise of Rome:</a:t>
            </a:r>
          </a:p>
          <a:p>
            <a:pPr marL="206943" indent="-206943" defTabSz="393192">
              <a:spcBef>
                <a:spcPts val="1000"/>
              </a:spcBef>
              <a:buFontTx/>
              <a:defRPr sz="2064">
                <a:latin typeface="Times New Roman"/>
                <a:ea typeface="Times New Roman"/>
                <a:cs typeface="Times New Roman"/>
                <a:sym typeface="Times New Roman"/>
              </a:defRPr>
            </a:pPr>
            <a:r>
              <a:t>Four key factors:</a:t>
            </a:r>
          </a:p>
          <a:p>
            <a:pPr lvl="1" marL="534603" indent="-206943" defTabSz="393192">
              <a:spcBef>
                <a:spcPts val="1000"/>
              </a:spcBef>
              <a:buFontTx/>
              <a:buChar char="•"/>
              <a:defRPr sz="2064">
                <a:latin typeface="Times New Roman"/>
                <a:ea typeface="Times New Roman"/>
                <a:cs typeface="Times New Roman"/>
                <a:sym typeface="Times New Roman"/>
              </a:defRPr>
            </a:pPr>
            <a:r>
              <a:t>Militarism (on the part of elites competing for authority)</a:t>
            </a:r>
          </a:p>
          <a:p>
            <a:pPr lvl="1" marL="534603" indent="-206943" defTabSz="393192">
              <a:spcBef>
                <a:spcPts val="1000"/>
              </a:spcBef>
              <a:buFontTx/>
              <a:buChar char="•"/>
              <a:defRPr sz="2064">
                <a:latin typeface="Times New Roman"/>
                <a:ea typeface="Times New Roman"/>
                <a:cs typeface="Times New Roman"/>
                <a:sym typeface="Times New Roman"/>
              </a:defRPr>
            </a:pPr>
            <a:r>
              <a:t>Mobilization (of the citizen mass)</a:t>
            </a:r>
          </a:p>
          <a:p>
            <a:pPr lvl="1" marL="534603" indent="-206943" defTabSz="393192">
              <a:spcBef>
                <a:spcPts val="1000"/>
              </a:spcBef>
              <a:buFontTx/>
              <a:buChar char="•"/>
              <a:defRPr sz="2064">
                <a:latin typeface="Times New Roman"/>
                <a:ea typeface="Times New Roman"/>
                <a:cs typeface="Times New Roman"/>
                <a:sym typeface="Times New Roman"/>
              </a:defRPr>
            </a:pPr>
            <a:r>
              <a:t>Widely shared benefits (of conquest)</a:t>
            </a:r>
          </a:p>
          <a:p>
            <a:pPr lvl="1" marL="534603" indent="-206943" defTabSz="393192">
              <a:spcBef>
                <a:spcPts val="1000"/>
              </a:spcBef>
              <a:buFontTx/>
              <a:buChar char="•"/>
              <a:defRPr sz="2064">
                <a:latin typeface="Times New Roman"/>
                <a:ea typeface="Times New Roman"/>
                <a:cs typeface="Times New Roman"/>
                <a:sym typeface="Times New Roman"/>
              </a:defRPr>
            </a:pPr>
            <a:r>
              <a:t>Incorporation (of conquered communities)</a:t>
            </a:r>
          </a:p>
          <a:p>
            <a:pPr marL="206943" indent="-206943" defTabSz="393192">
              <a:spcBef>
                <a:spcPts val="1000"/>
              </a:spcBef>
              <a:buFontTx/>
              <a:defRPr sz="2064">
                <a:latin typeface="Times New Roman"/>
                <a:ea typeface="Times New Roman"/>
                <a:cs typeface="Times New Roman"/>
                <a:sym typeface="Times New Roman"/>
              </a:defRPr>
            </a:pPr>
            <a:r>
              <a:t>Mammoth military and political expansion after -340, and substantial economic, expansion</a:t>
            </a:r>
          </a:p>
        </p:txBody>
      </p:sp>
      <p:pic>
        <p:nvPicPr>
          <p:cNvPr id="340" name="Image" descr="Image"/>
          <p:cNvPicPr>
            <a:picLocks noChangeAspect="1"/>
          </p:cNvPicPr>
          <p:nvPr/>
        </p:nvPicPr>
        <p:blipFill>
          <a:blip r:embed="rId2">
            <a:extLst/>
          </a:blip>
          <a:stretch>
            <a:fillRect/>
          </a:stretch>
        </p:blipFill>
        <p:spPr>
          <a:xfrm>
            <a:off x="4712816" y="1270000"/>
            <a:ext cx="4137348" cy="2654382"/>
          </a:xfrm>
          <a:prstGeom prst="rect">
            <a:avLst/>
          </a:prstGeom>
          <a:ln w="12700">
            <a:miter lim="400000"/>
          </a:ln>
        </p:spPr>
      </p:pic>
      <p:pic>
        <p:nvPicPr>
          <p:cNvPr id="341" name="Image" descr="Image"/>
          <p:cNvPicPr>
            <a:picLocks noChangeAspect="1"/>
          </p:cNvPicPr>
          <p:nvPr/>
        </p:nvPicPr>
        <p:blipFill>
          <a:blip r:embed="rId3">
            <a:extLst/>
          </a:blip>
          <a:stretch>
            <a:fillRect/>
          </a:stretch>
        </p:blipFill>
        <p:spPr>
          <a:xfrm>
            <a:off x="4710959" y="4165311"/>
            <a:ext cx="4137348" cy="2413453"/>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Measuring Roman Efflorescence"/>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8000"/>
                </a:solidFill>
              </a:defRPr>
            </a:lvl1pPr>
          </a:lstStyle>
          <a:p>
            <a:pPr/>
            <a:r>
              <a:t>Measuring Roman Efflorescence</a:t>
            </a:r>
          </a:p>
        </p:txBody>
      </p:sp>
      <p:sp>
        <p:nvSpPr>
          <p:cNvPr id="34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45" name="There are many interesting ways to track economic expansion:…"/>
          <p:cNvSpPr txBox="1"/>
          <p:nvPr>
            <p:ph type="body" sz="half" idx="4294967295"/>
          </p:nvPr>
        </p:nvSpPr>
        <p:spPr>
          <a:xfrm>
            <a:off x="277663" y="1270000"/>
            <a:ext cx="2501365"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There are many interesting ways to track economic expansion:</a:t>
            </a:r>
          </a:p>
          <a:p>
            <a:pPr marL="120315" indent="-120315" defTabSz="228600">
              <a:spcBef>
                <a:spcPts val="600"/>
              </a:spcBef>
              <a:buFontTx/>
              <a:defRPr sz="1200">
                <a:latin typeface="Times New Roman"/>
                <a:ea typeface="Times New Roman"/>
                <a:cs typeface="Times New Roman"/>
                <a:sym typeface="Times New Roman"/>
              </a:defRPr>
            </a:pPr>
            <a:r>
              <a:t>Shipwrecks indicate trade, but they also track the movement of goods by fiat. For example, the citizens of Rome were kept happy by the free distribution of bread after 58BC. This was later extended to olive oil and even wine. This had to be shipped (mostly from Egypt and North Africa). </a:t>
            </a:r>
          </a:p>
          <a:p>
            <a:pPr marL="120315" indent="-120315" defTabSz="228600">
              <a:spcBef>
                <a:spcPts val="600"/>
              </a:spcBef>
              <a:buFontTx/>
              <a:defRPr sz="1200">
                <a:latin typeface="Times New Roman"/>
                <a:ea typeface="Times New Roman"/>
                <a:cs typeface="Times New Roman"/>
                <a:sym typeface="Times New Roman"/>
              </a:defRPr>
            </a:pPr>
            <a:r>
              <a:t>The Romans also moved around taxes levied in the provinces and supplied their troops. Some argue that 2/3 of all the ‘trade’ was actually the state moving stuff around. </a:t>
            </a:r>
          </a:p>
          <a:p>
            <a:pPr marL="120315" indent="-120315" defTabSz="228600">
              <a:spcBef>
                <a:spcPts val="600"/>
              </a:spcBef>
              <a:buFontTx/>
              <a:defRPr sz="1200">
                <a:latin typeface="Times New Roman"/>
                <a:ea typeface="Times New Roman"/>
                <a:cs typeface="Times New Roman"/>
                <a:sym typeface="Times New Roman"/>
              </a:defRPr>
            </a:pPr>
            <a:r>
              <a:t>For Roman citizens, economic institutions were quite good. However, the Italian economy was based on slavery (about 35% of the population of Italy were slaves at the time of the Emperor Augustus). There was little technological change. </a:t>
            </a:r>
          </a:p>
        </p:txBody>
      </p:sp>
      <p:pic>
        <p:nvPicPr>
          <p:cNvPr id="346" name="Image" descr="Image"/>
          <p:cNvPicPr>
            <a:picLocks noChangeAspect="1"/>
          </p:cNvPicPr>
          <p:nvPr/>
        </p:nvPicPr>
        <p:blipFill>
          <a:blip r:embed="rId2">
            <a:extLst/>
          </a:blip>
          <a:stretch>
            <a:fillRect/>
          </a:stretch>
        </p:blipFill>
        <p:spPr>
          <a:xfrm>
            <a:off x="5789752" y="3590801"/>
            <a:ext cx="3354248" cy="2009101"/>
          </a:xfrm>
          <a:prstGeom prst="rect">
            <a:avLst/>
          </a:prstGeom>
          <a:ln w="12700">
            <a:miter lim="400000"/>
          </a:ln>
        </p:spPr>
      </p:pic>
      <p:pic>
        <p:nvPicPr>
          <p:cNvPr id="347" name="Image" descr="Image"/>
          <p:cNvPicPr>
            <a:picLocks noChangeAspect="1"/>
          </p:cNvPicPr>
          <p:nvPr/>
        </p:nvPicPr>
        <p:blipFill>
          <a:blip r:embed="rId3">
            <a:extLst/>
          </a:blip>
          <a:stretch>
            <a:fillRect/>
          </a:stretch>
        </p:blipFill>
        <p:spPr>
          <a:xfrm>
            <a:off x="2779028" y="5784709"/>
            <a:ext cx="6071136" cy="504903"/>
          </a:xfrm>
          <a:prstGeom prst="rect">
            <a:avLst/>
          </a:prstGeom>
          <a:ln w="12700">
            <a:miter lim="400000"/>
          </a:ln>
        </p:spPr>
      </p:pic>
      <p:pic>
        <p:nvPicPr>
          <p:cNvPr id="348" name="Image" descr="Image"/>
          <p:cNvPicPr>
            <a:picLocks noChangeAspect="1"/>
          </p:cNvPicPr>
          <p:nvPr/>
        </p:nvPicPr>
        <p:blipFill>
          <a:blip r:embed="rId4">
            <a:extLst/>
          </a:blip>
          <a:stretch>
            <a:fillRect/>
          </a:stretch>
        </p:blipFill>
        <p:spPr>
          <a:xfrm>
            <a:off x="5927369" y="1270000"/>
            <a:ext cx="2922795" cy="1816872"/>
          </a:xfrm>
          <a:prstGeom prst="rect">
            <a:avLst/>
          </a:prstGeom>
          <a:ln w="12700">
            <a:miter lim="400000"/>
          </a:ln>
        </p:spPr>
      </p:pic>
      <p:pic>
        <p:nvPicPr>
          <p:cNvPr id="349" name="Image" descr="Image"/>
          <p:cNvPicPr>
            <a:picLocks noChangeAspect="1"/>
          </p:cNvPicPr>
          <p:nvPr/>
        </p:nvPicPr>
        <p:blipFill>
          <a:blip r:embed="rId5">
            <a:extLst/>
          </a:blip>
          <a:stretch>
            <a:fillRect/>
          </a:stretch>
        </p:blipFill>
        <p:spPr>
          <a:xfrm>
            <a:off x="2779027" y="1270000"/>
            <a:ext cx="3148343" cy="2101559"/>
          </a:xfrm>
          <a:prstGeom prst="rect">
            <a:avLst/>
          </a:prstGeom>
          <a:ln w="12700">
            <a:miter lim="400000"/>
          </a:ln>
        </p:spPr>
      </p:pic>
      <p:pic>
        <p:nvPicPr>
          <p:cNvPr id="350" name="Image" descr="Image"/>
          <p:cNvPicPr>
            <a:picLocks noChangeAspect="1"/>
          </p:cNvPicPr>
          <p:nvPr/>
        </p:nvPicPr>
        <p:blipFill>
          <a:blip r:embed="rId6">
            <a:extLst/>
          </a:blip>
          <a:stretch>
            <a:fillRect/>
          </a:stretch>
        </p:blipFill>
        <p:spPr>
          <a:xfrm>
            <a:off x="2837303" y="3506937"/>
            <a:ext cx="3090067" cy="2277773"/>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Review: Pre-Industrial “Efflorescenc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Pre-Industrial “Efflorescences”</a:t>
            </a:r>
          </a:p>
        </p:txBody>
      </p:sp>
      <p:sp>
        <p:nvSpPr>
          <p:cNvPr id="353" name="Ideas courtesy of Jack Goldsmith, Daron Acemoglu and James Robinson:…"/>
          <p:cNvSpPr txBox="1"/>
          <p:nvPr>
            <p:ph type="body" idx="4294967295"/>
          </p:nvPr>
        </p:nvSpPr>
        <p:spPr>
          <a:xfrm>
            <a:off x="277663" y="1270000"/>
            <a:ext cx="5094976"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Ideas courtesy of Jack Goldsmith, Daron Acemoglu and James Robinson:</a:t>
            </a:r>
          </a:p>
          <a:p>
            <a:pPr marL="182879" indent="-182879" defTabSz="347472">
              <a:spcBef>
                <a:spcPts val="900"/>
              </a:spcBef>
              <a:buFontTx/>
              <a:defRPr sz="1824">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FontTx/>
              <a:defRPr sz="1824">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FontTx/>
              <a:defRPr sz="1824">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FontTx/>
              <a:defRPr sz="1824">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354" name="Image" descr="Image"/>
          <p:cNvPicPr>
            <a:picLocks noChangeAspect="1"/>
          </p:cNvPicPr>
          <p:nvPr/>
        </p:nvPicPr>
        <p:blipFill>
          <a:blip r:embed="rId2">
            <a:extLst/>
          </a:blip>
          <a:stretch>
            <a:fillRect/>
          </a:stretch>
        </p:blipFill>
        <p:spPr>
          <a:xfrm>
            <a:off x="5372638" y="4309945"/>
            <a:ext cx="3477526" cy="1810750"/>
          </a:xfrm>
          <a:prstGeom prst="rect">
            <a:avLst/>
          </a:prstGeom>
          <a:ln w="12700">
            <a:miter lim="400000"/>
          </a:ln>
        </p:spPr>
      </p:pic>
      <p:pic>
        <p:nvPicPr>
          <p:cNvPr id="355" name="Image" descr="Image"/>
          <p:cNvPicPr>
            <a:picLocks noChangeAspect="1"/>
          </p:cNvPicPr>
          <p:nvPr/>
        </p:nvPicPr>
        <p:blipFill>
          <a:blip r:embed="rId3">
            <a:extLst/>
          </a:blip>
          <a:stretch>
            <a:fillRect/>
          </a:stretch>
        </p:blipFill>
        <p:spPr>
          <a:xfrm>
            <a:off x="5372638" y="1270000"/>
            <a:ext cx="3477526" cy="2794552"/>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The Classical Greek Efflorescenc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8000"/>
                </a:solidFill>
              </a:defRPr>
            </a:lvl1pPr>
          </a:lstStyle>
          <a:p>
            <a:pPr/>
            <a:r>
              <a:t>The Classical Greek Efflorescence</a:t>
            </a:r>
          </a:p>
        </p:txBody>
      </p:sp>
      <p:sp>
        <p:nvSpPr>
          <p:cNvPr id="35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359" name="Image" descr="Image"/>
          <p:cNvPicPr>
            <a:picLocks noChangeAspect="1"/>
          </p:cNvPicPr>
          <p:nvPr/>
        </p:nvPicPr>
        <p:blipFill>
          <a:blip r:embed="rId2">
            <a:extLst/>
          </a:blip>
          <a:stretch>
            <a:fillRect/>
          </a:stretch>
        </p:blipFill>
        <p:spPr>
          <a:xfrm>
            <a:off x="5173464" y="1270000"/>
            <a:ext cx="3676700" cy="2559271"/>
          </a:xfrm>
          <a:prstGeom prst="rect">
            <a:avLst/>
          </a:prstGeom>
          <a:ln w="12700">
            <a:miter lim="400000"/>
          </a:ln>
        </p:spPr>
      </p:pic>
      <p:sp>
        <p:nvSpPr>
          <p:cNvPr id="360" name="Emerging out of the Iron Dark Age of -1200 to -800:…"/>
          <p:cNvSpPr txBox="1"/>
          <p:nvPr>
            <p:ph type="body" idx="4294967295"/>
          </p:nvPr>
        </p:nvSpPr>
        <p:spPr>
          <a:xfrm>
            <a:off x="277663" y="1270000"/>
            <a:ext cx="4895802" cy="5217160"/>
          </a:xfrm>
          <a:prstGeom prst="rect">
            <a:avLst/>
          </a:prstGeom>
        </p:spPr>
        <p:txBody>
          <a:bodyPr>
            <a:normAutofit fontScale="100000" lnSpcReduction="0"/>
          </a:bodyPr>
          <a:lstStyle/>
          <a:p>
            <a:pPr marL="0" indent="0" defTabSz="338327">
              <a:spcBef>
                <a:spcPts val="800"/>
              </a:spcBef>
              <a:buSzTx/>
              <a:buFontTx/>
              <a:buNone/>
              <a:defRPr b="1" sz="1776">
                <a:latin typeface="+mj-lt"/>
                <a:ea typeface="+mj-ea"/>
                <a:cs typeface="+mj-cs"/>
                <a:sym typeface="Helvetica"/>
              </a:defRPr>
            </a:pPr>
            <a:r>
              <a:t>Emerging out of the Iron Dark Age of -1200 to -800:</a:t>
            </a:r>
          </a:p>
          <a:p>
            <a:pPr marL="178067" indent="-178067" defTabSz="338327">
              <a:spcBef>
                <a:spcPts val="800"/>
              </a:spcBef>
              <a:buFontTx/>
              <a:defRPr sz="1776">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7">
              <a:spcBef>
                <a:spcPts val="800"/>
              </a:spcBef>
              <a:buFontTx/>
              <a:defRPr sz="1776">
                <a:latin typeface="Times New Roman"/>
                <a:ea typeface="Times New Roman"/>
                <a:cs typeface="Times New Roman"/>
                <a:sym typeface="Times New Roman"/>
              </a:defRPr>
            </a:pPr>
            <a:r>
              <a:t>This initiated a period of sustained increases in living standards. </a:t>
            </a:r>
          </a:p>
          <a:p>
            <a:pPr marL="178067" indent="-178067" defTabSz="338327">
              <a:spcBef>
                <a:spcPts val="800"/>
              </a:spcBef>
              <a:buFontTx/>
              <a:defRPr sz="1776">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7">
              <a:spcBef>
                <a:spcPts val="800"/>
              </a:spcBef>
              <a:buFontTx/>
              <a:defRPr sz="1776">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361" name="Image" descr="Image"/>
          <p:cNvPicPr>
            <a:picLocks noChangeAspect="1"/>
          </p:cNvPicPr>
          <p:nvPr/>
        </p:nvPicPr>
        <p:blipFill>
          <a:blip r:embed="rId3">
            <a:extLst/>
          </a:blip>
          <a:stretch>
            <a:fillRect/>
          </a:stretch>
        </p:blipFill>
        <p:spPr>
          <a:xfrm>
            <a:off x="5254051" y="3930782"/>
            <a:ext cx="3676538" cy="278937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In Adam Smith’s Day: The Relocation of Global Industry to England"/>
          <p:cNvSpPr txBox="1"/>
          <p:nvPr>
            <p:ph type="title" idx="4294967295"/>
          </p:nvPr>
        </p:nvSpPr>
        <p:spPr>
          <a:xfrm>
            <a:off x="457200" y="-1"/>
            <a:ext cx="8255000" cy="1270001"/>
          </a:xfrm>
          <a:prstGeom prst="rect">
            <a:avLst/>
          </a:prstGeom>
        </p:spPr>
        <p:txBody>
          <a:bodyPr>
            <a:normAutofit fontScale="100000" lnSpcReduction="0"/>
          </a:bodyPr>
          <a:lstStyle>
            <a:lvl1pPr defTabSz="274320">
              <a:defRPr sz="3600">
                <a:solidFill>
                  <a:srgbClr val="000080"/>
                </a:solidFill>
                <a:latin typeface="+mj-lt"/>
                <a:ea typeface="+mj-ea"/>
                <a:cs typeface="+mj-cs"/>
                <a:sym typeface="Helvetica"/>
              </a:defRPr>
            </a:lvl1pPr>
          </a:lstStyle>
          <a:p>
            <a:pPr/>
            <a:r>
              <a:t>In Adam Smith’s Day: The Relocation of Global Industry to England</a:t>
            </a:r>
          </a:p>
        </p:txBody>
      </p:sp>
      <p:sp>
        <p:nvSpPr>
          <p:cNvPr id="63" name="Clark: “The population fed and clothed by English agriculture did not expand from 7.5 million to 21 million between 1760 and 1860… from 7.5 to 9.6 million…”…"/>
          <p:cNvSpPr txBox="1"/>
          <p:nvPr>
            <p:ph type="body" sz="half" idx="4294967295"/>
          </p:nvPr>
        </p:nvSpPr>
        <p:spPr>
          <a:xfrm>
            <a:off x="457200" y="1270000"/>
            <a:ext cx="3175000" cy="5217160"/>
          </a:xfrm>
          <a:prstGeom prst="rect">
            <a:avLst/>
          </a:prstGeom>
        </p:spPr>
        <p:txBody>
          <a:bodyPr>
            <a:normAutofit fontScale="100000" lnSpcReduction="0"/>
          </a:bodyPr>
          <a:lstStyle/>
          <a:p>
            <a:pPr marL="294893" indent="-294893" defTabSz="393192">
              <a:spcBef>
                <a:spcPts val="1000"/>
              </a:spcBef>
              <a:defRPr sz="2064">
                <a:latin typeface="Times New Roman"/>
                <a:ea typeface="Times New Roman"/>
                <a:cs typeface="Times New Roman"/>
                <a:sym typeface="Times New Roman"/>
              </a:defRPr>
            </a:pPr>
            <a:r>
              <a:t>Clark: “The population fed and clothed by English agriculture did not expand from 7.5 million to 21 million between 1760 and 1860… from 7.5 to 9.6 million…” </a:t>
            </a:r>
          </a:p>
          <a:p>
            <a:pPr marL="294893" indent="-294893" defTabSz="393192">
              <a:spcBef>
                <a:spcPts val="1000"/>
              </a:spcBef>
              <a:defRPr sz="2064">
                <a:latin typeface="Times New Roman"/>
                <a:ea typeface="Times New Roman"/>
                <a:cs typeface="Times New Roman"/>
                <a:sym typeface="Times New Roman"/>
              </a:defRPr>
            </a:pPr>
            <a:r>
              <a:t>Gets into the business of combining cotton, imported food, coal, and British and Irish workers to make the world’s textiles, iron, machines, and ‘protection’…</a:t>
            </a:r>
          </a:p>
          <a:p>
            <a:pPr marL="294893" indent="-294893" defTabSz="393192">
              <a:spcBef>
                <a:spcPts val="1000"/>
              </a:spcBef>
              <a:defRPr sz="2064">
                <a:latin typeface="Times New Roman"/>
                <a:ea typeface="Times New Roman"/>
                <a:cs typeface="Times New Roman"/>
                <a:sym typeface="Times New Roman"/>
              </a:defRPr>
            </a:pPr>
            <a:r>
              <a:t>A huge shift…</a:t>
            </a:r>
          </a:p>
        </p:txBody>
      </p:sp>
      <p:pic>
        <p:nvPicPr>
          <p:cNvPr id="64" name="Agricultural_Consumption_per_Person_in_England.png" descr="Agricultural_Consumption_per_Person_in_England.png"/>
          <p:cNvPicPr>
            <a:picLocks noChangeAspect="0"/>
          </p:cNvPicPr>
          <p:nvPr/>
        </p:nvPicPr>
        <p:blipFill>
          <a:blip r:embed="rId2">
            <a:extLst/>
          </a:blip>
          <a:stretch>
            <a:fillRect/>
          </a:stretch>
        </p:blipFill>
        <p:spPr>
          <a:xfrm>
            <a:off x="3632200" y="1270000"/>
            <a:ext cx="5080000" cy="5397500"/>
          </a:xfrm>
          <a:prstGeom prst="rect">
            <a:avLst/>
          </a:prstGeom>
          <a:ln w="12700">
            <a:miter lim="400000"/>
          </a:ln>
        </p:spPr>
      </p:pic>
      <p:sp>
        <p:nvSpPr>
          <p:cNvPr id="65"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The Classical Greek Efflorescence II"/>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8000"/>
                </a:solidFill>
              </a:defRPr>
            </a:lvl1pPr>
          </a:lstStyle>
          <a:p>
            <a:pPr/>
            <a:r>
              <a:t>The Classical Greek Efflorescence II</a:t>
            </a:r>
          </a:p>
        </p:txBody>
      </p:sp>
      <p:sp>
        <p:nvSpPr>
          <p:cNvPr id="36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65" name="“Developmental” or “Extractive”?…"/>
          <p:cNvSpPr txBox="1"/>
          <p:nvPr>
            <p:ph type="body" idx="4294967295"/>
          </p:nvPr>
        </p:nvSpPr>
        <p:spPr>
          <a:xfrm>
            <a:off x="277663" y="1270000"/>
            <a:ext cx="5424930"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“Developmental” or “Extractive”?</a:t>
            </a:r>
          </a:p>
          <a:p>
            <a:pPr marL="182879" indent="-182879" defTabSz="347472">
              <a:spcBef>
                <a:spcPts val="900"/>
              </a:spcBef>
              <a:buFontTx/>
              <a:defRPr sz="1824">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FontTx/>
              <a:defRPr sz="1824">
                <a:latin typeface="Times New Roman"/>
                <a:ea typeface="Times New Roman"/>
                <a:cs typeface="Times New Roman"/>
                <a:sym typeface="Times New Roman"/>
              </a:defRPr>
            </a:pPr>
            <a:r>
              <a:t>Roving bandits or stationary bandits?</a:t>
            </a:r>
          </a:p>
          <a:p>
            <a:pPr marL="182879" indent="-182879" defTabSz="347472">
              <a:spcBef>
                <a:spcPts val="900"/>
              </a:spcBef>
              <a:buFontTx/>
              <a:defRPr sz="1824">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FontTx/>
              <a:defRPr sz="1824">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FontTx/>
              <a:defRPr sz="1824">
                <a:latin typeface="Times New Roman"/>
                <a:ea typeface="Times New Roman"/>
                <a:cs typeface="Times New Roman"/>
                <a:sym typeface="Times New Roman"/>
              </a:defRPr>
            </a:pPr>
            <a:r>
              <a:t>In either case political instability can bring the government and economy down.</a:t>
            </a:r>
          </a:p>
        </p:txBody>
      </p:sp>
      <p:pic>
        <p:nvPicPr>
          <p:cNvPr id="366" name="Image" descr="Image"/>
          <p:cNvPicPr>
            <a:picLocks noChangeAspect="1"/>
          </p:cNvPicPr>
          <p:nvPr/>
        </p:nvPicPr>
        <p:blipFill>
          <a:blip r:embed="rId2">
            <a:extLst/>
          </a:blip>
          <a:stretch>
            <a:fillRect/>
          </a:stretch>
        </p:blipFill>
        <p:spPr>
          <a:xfrm>
            <a:off x="5702592" y="1270000"/>
            <a:ext cx="3147572" cy="2304105"/>
          </a:xfrm>
          <a:prstGeom prst="rect">
            <a:avLst/>
          </a:prstGeom>
          <a:ln w="12700">
            <a:miter lim="400000"/>
          </a:ln>
        </p:spPr>
      </p:pic>
      <p:pic>
        <p:nvPicPr>
          <p:cNvPr id="367" name="Image" descr="Image"/>
          <p:cNvPicPr>
            <a:picLocks noChangeAspect="1"/>
          </p:cNvPicPr>
          <p:nvPr/>
        </p:nvPicPr>
        <p:blipFill>
          <a:blip r:embed="rId3">
            <a:extLst/>
          </a:blip>
          <a:stretch>
            <a:fillRect/>
          </a:stretch>
        </p:blipFill>
        <p:spPr>
          <a:xfrm>
            <a:off x="5702592" y="3734299"/>
            <a:ext cx="3147572" cy="2752861"/>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The Anti-Kythera Mechanism"/>
          <p:cNvSpPr txBox="1"/>
          <p:nvPr>
            <p:ph type="title" idx="4294967295"/>
          </p:nvPr>
        </p:nvSpPr>
        <p:spPr>
          <a:xfrm>
            <a:off x="277663" y="-1"/>
            <a:ext cx="8572501" cy="1270001"/>
          </a:xfrm>
          <a:prstGeom prst="rect">
            <a:avLst/>
          </a:prstGeom>
        </p:spPr>
        <p:txBody>
          <a:bodyPr>
            <a:normAutofit fontScale="100000" lnSpcReduction="0"/>
          </a:bodyPr>
          <a:lstStyle>
            <a:lvl1pPr defTabSz="365760">
              <a:defRPr sz="4800">
                <a:solidFill>
                  <a:srgbClr val="000080"/>
                </a:solidFill>
              </a:defRPr>
            </a:lvl1pPr>
          </a:lstStyle>
          <a:p>
            <a:pPr/>
            <a:r>
              <a:t>The Anti-Kythera Mechanism</a:t>
            </a:r>
          </a:p>
        </p:txBody>
      </p:sp>
      <p:sp>
        <p:nvSpPr>
          <p:cNvPr id="370"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What is this?</a:t>
            </a:r>
          </a:p>
          <a:p>
            <a:pPr marL="161223" indent="-161223" defTabSz="306324">
              <a:spcBef>
                <a:spcPts val="800"/>
              </a:spcBef>
              <a:buFontTx/>
              <a:defRPr sz="1608">
                <a:latin typeface="Times New Roman"/>
                <a:ea typeface="Times New Roman"/>
                <a:cs typeface="Times New Roman"/>
                <a:sym typeface="Times New Roman"/>
              </a:defRPr>
            </a:pPr>
            <a:r>
              <a:t>Built between -150 and -70. Rhodes13” x 7” x 4“ wooden box</a:t>
            </a:r>
          </a:p>
          <a:p>
            <a:pPr lvl="1" marL="416493" indent="-161223" defTabSz="306324">
              <a:spcBef>
                <a:spcPts val="800"/>
              </a:spcBef>
              <a:buFontTx/>
              <a:buChar char="•"/>
              <a:defRPr sz="1608">
                <a:latin typeface="Times New Roman"/>
                <a:ea typeface="Times New Roman"/>
                <a:cs typeface="Times New Roman"/>
                <a:sym typeface="Times New Roman"/>
              </a:defRPr>
            </a:pPr>
            <a:r>
              <a:t>Gears—largest 5” in diameter</a:t>
            </a:r>
          </a:p>
          <a:p>
            <a:pPr lvl="1" marL="416493" indent="-161223" defTabSz="306324">
              <a:spcBef>
                <a:spcPts val="800"/>
              </a:spcBef>
              <a:buFontTx/>
              <a:buChar char="•"/>
              <a:defRPr sz="1608">
                <a:latin typeface="Times New Roman"/>
                <a:ea typeface="Times New Roman"/>
                <a:cs typeface="Times New Roman"/>
                <a:sym typeface="Times New Roman"/>
              </a:defRPr>
            </a:pPr>
            <a:r>
              <a:t>Inscriptions</a:t>
            </a:r>
          </a:p>
          <a:p>
            <a:pPr marL="161223" indent="-161223" defTabSz="306324">
              <a:spcBef>
                <a:spcPts val="800"/>
              </a:spcBef>
              <a:buFontTx/>
              <a:defRPr sz="1608">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371"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72"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The Anti-Kythera Mechanism II"/>
          <p:cNvSpPr txBox="1"/>
          <p:nvPr>
            <p:ph type="title" idx="4294967295"/>
          </p:nvPr>
        </p:nvSpPr>
        <p:spPr>
          <a:xfrm>
            <a:off x="277663" y="-1"/>
            <a:ext cx="8572501" cy="1270001"/>
          </a:xfrm>
          <a:prstGeom prst="rect">
            <a:avLst/>
          </a:prstGeom>
        </p:spPr>
        <p:txBody>
          <a:bodyPr>
            <a:normAutofit fontScale="100000" lnSpcReduction="0"/>
          </a:bodyPr>
          <a:lstStyle>
            <a:lvl1pPr defTabSz="347472">
              <a:defRPr sz="4560">
                <a:solidFill>
                  <a:srgbClr val="000080"/>
                </a:solidFill>
              </a:defRPr>
            </a:lvl1pPr>
          </a:lstStyle>
          <a:p>
            <a:pPr/>
            <a:r>
              <a:t>The Anti-Kythera Mechanism II</a:t>
            </a:r>
          </a:p>
        </p:txBody>
      </p:sp>
      <p:sp>
        <p:nvSpPr>
          <p:cNvPr id="375"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52043">
              <a:spcBef>
                <a:spcPts val="900"/>
              </a:spcBef>
              <a:buSzTx/>
              <a:buFontTx/>
              <a:buNone/>
              <a:defRPr b="1" sz="1848">
                <a:latin typeface="+mj-lt"/>
                <a:ea typeface="+mj-ea"/>
                <a:cs typeface="+mj-cs"/>
                <a:sym typeface="Helvetica"/>
              </a:defRPr>
            </a:pPr>
            <a:r>
              <a:t>What is this?</a:t>
            </a:r>
          </a:p>
          <a:p>
            <a:pPr marL="185286" indent="-185286" defTabSz="352043">
              <a:spcBef>
                <a:spcPts val="900"/>
              </a:spcBef>
              <a:buFontTx/>
              <a:defRPr sz="1848">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376"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77"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Cicero (-54): De Re Publica"/>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Cicero (-54): De Re Publica</a:t>
            </a:r>
          </a:p>
        </p:txBody>
      </p:sp>
      <p:sp>
        <p:nvSpPr>
          <p:cNvPr id="380" name="“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5">
              <a:spcBef>
                <a:spcPts val="500"/>
              </a:spcBef>
              <a:buSzTx/>
              <a:buFontTx/>
              <a:buNone/>
              <a:defRPr b="1" sz="1152">
                <a:latin typeface="+mj-lt"/>
                <a:ea typeface="+mj-ea"/>
                <a:cs typeface="+mj-cs"/>
                <a:sym typeface="Helvetica"/>
              </a:defRPr>
            </a:pPr>
            <a:r>
              <a:t>I.XIV:</a:t>
            </a:r>
          </a:p>
          <a:p>
            <a:pPr marL="115503" indent="-115503" defTabSz="219455">
              <a:spcBef>
                <a:spcPts val="500"/>
              </a:spcBef>
              <a:buFontTx/>
              <a:defRPr sz="1152">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5">
              <a:spcBef>
                <a:spcPts val="500"/>
              </a:spcBef>
              <a:buFontTx/>
              <a:defRPr sz="1152">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5">
              <a:spcBef>
                <a:spcPts val="500"/>
              </a:spcBef>
              <a:buFontTx/>
              <a:defRPr sz="1152">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5">
              <a:spcBef>
                <a:spcPts val="500"/>
              </a:spcBef>
              <a:buFontTx/>
              <a:defRPr sz="1152">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Review: Class and Conflict: at the End of the Middle Ages, Elsewhere, and Elsewher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lvl1pPr>
          </a:lstStyle>
          <a:p>
            <a:pPr/>
            <a:r>
              <a:t>Review: Class and Conflict: at the End of the Middle Ages, Elsewhere, and Elsewhere</a:t>
            </a:r>
          </a:p>
        </p:txBody>
      </p:sp>
      <p:sp>
        <p:nvSpPr>
          <p:cNvPr id="38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84" name="What was “feudalism” and how did it end?…"/>
          <p:cNvSpPr txBox="1"/>
          <p:nvPr>
            <p:ph type="body" sz="half" idx="4294967295"/>
          </p:nvPr>
        </p:nvSpPr>
        <p:spPr>
          <a:xfrm>
            <a:off x="277663" y="1270000"/>
            <a:ext cx="6403003" cy="2582736"/>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385" name="Image" descr="Image"/>
          <p:cNvPicPr>
            <a:picLocks noChangeAspect="1"/>
          </p:cNvPicPr>
          <p:nvPr/>
        </p:nvPicPr>
        <p:blipFill>
          <a:blip r:embed="rId2">
            <a:extLst/>
          </a:blip>
          <a:stretch>
            <a:fillRect/>
          </a:stretch>
        </p:blipFill>
        <p:spPr>
          <a:xfrm>
            <a:off x="6680665" y="1270000"/>
            <a:ext cx="2169499" cy="2582736"/>
          </a:xfrm>
          <a:prstGeom prst="rect">
            <a:avLst/>
          </a:prstGeom>
          <a:ln w="12700">
            <a:miter lim="400000"/>
          </a:ln>
        </p:spPr>
      </p:pic>
      <p:pic>
        <p:nvPicPr>
          <p:cNvPr id="386"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387"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A Four-Cornered F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 Four-Cornered Fight</a:t>
            </a:r>
          </a:p>
        </p:txBody>
      </p:sp>
      <p:sp>
        <p:nvSpPr>
          <p:cNvPr id="390" name="Kings, Lords, Commons, &amp; Peasant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Kings, Lords, Commons, &amp; Peasants:</a:t>
            </a:r>
          </a:p>
          <a:p>
            <a:pPr marL="194911" indent="-194911" defTabSz="370331">
              <a:spcBef>
                <a:spcPts val="900"/>
              </a:spcBef>
              <a:buFontTx/>
              <a:defRPr sz="1944">
                <a:latin typeface="Times New Roman"/>
                <a:ea typeface="Times New Roman"/>
                <a:cs typeface="Times New Roman"/>
                <a:sym typeface="Times New Roman"/>
              </a:defRPr>
            </a:pPr>
            <a:r>
              <a:t>Class alliances, class power, and class conflict…</a:t>
            </a:r>
          </a:p>
          <a:p>
            <a:pPr marL="194911" indent="-194911" defTabSz="370331">
              <a:spcBef>
                <a:spcPts val="900"/>
              </a:spcBef>
              <a:buFontTx/>
              <a:defRPr sz="1944">
                <a:latin typeface="Times New Roman"/>
                <a:ea typeface="Times New Roman"/>
                <a:cs typeface="Times New Roman"/>
                <a:sym typeface="Times New Roman"/>
              </a:defRPr>
            </a:pPr>
            <a:r>
              <a:t>Plus ideological legitimations…</a:t>
            </a:r>
          </a:p>
          <a:p>
            <a:pPr marL="194911" indent="-194911" defTabSz="370331">
              <a:spcBef>
                <a:spcPts val="900"/>
              </a:spcBef>
              <a:buFontTx/>
              <a:defRPr sz="1944">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1" indent="-194911" defTabSz="370331">
              <a:spcBef>
                <a:spcPts val="900"/>
              </a:spcBef>
              <a:buFontTx/>
              <a:defRPr sz="1944">
                <a:latin typeface="Times New Roman"/>
                <a:ea typeface="Times New Roman"/>
                <a:cs typeface="Times New Roman"/>
                <a:sym typeface="Times New Roman"/>
              </a:defRPr>
            </a:pPr>
            <a:r>
              <a:t>This is not just in exceptional periods…</a:t>
            </a:r>
          </a:p>
          <a:p>
            <a:pPr marL="194911" indent="-194911" defTabSz="370331">
              <a:spcBef>
                <a:spcPts val="900"/>
              </a:spcBef>
              <a:buFontTx/>
              <a:defRPr sz="1944">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Review: Malthusian Models and Real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Malthusian Models and Reality</a:t>
            </a:r>
          </a:p>
        </p:txBody>
      </p:sp>
      <p:pic>
        <p:nvPicPr>
          <p:cNvPr id="393" name="Image" descr="Image"/>
          <p:cNvPicPr>
            <a:picLocks noChangeAspect="1"/>
          </p:cNvPicPr>
          <p:nvPr/>
        </p:nvPicPr>
        <p:blipFill>
          <a:blip r:embed="rId2">
            <a:extLst/>
          </a:blip>
          <a:stretch>
            <a:fillRect/>
          </a:stretch>
        </p:blipFill>
        <p:spPr>
          <a:xfrm>
            <a:off x="387697" y="1270000"/>
            <a:ext cx="3603647" cy="790169"/>
          </a:xfrm>
          <a:prstGeom prst="rect">
            <a:avLst/>
          </a:prstGeom>
          <a:ln w="12700">
            <a:miter lim="400000"/>
          </a:ln>
        </p:spPr>
      </p:pic>
      <p:pic>
        <p:nvPicPr>
          <p:cNvPr id="394" name="Image" descr="Image"/>
          <p:cNvPicPr>
            <a:picLocks noChangeAspect="1"/>
          </p:cNvPicPr>
          <p:nvPr/>
        </p:nvPicPr>
        <p:blipFill>
          <a:blip r:embed="rId3">
            <a:extLst/>
          </a:blip>
          <a:srcRect l="0" t="0" r="0" b="0"/>
          <a:stretch>
            <a:fillRect/>
          </a:stretch>
        </p:blipFill>
        <p:spPr>
          <a:xfrm>
            <a:off x="387697" y="2896837"/>
            <a:ext cx="3380321" cy="847946"/>
          </a:xfrm>
          <a:prstGeom prst="rect">
            <a:avLst/>
          </a:prstGeom>
          <a:ln w="12700">
            <a:miter lim="400000"/>
          </a:ln>
        </p:spPr>
      </p:pic>
      <p:pic>
        <p:nvPicPr>
          <p:cNvPr id="395" name="Image" descr="Image"/>
          <p:cNvPicPr>
            <a:picLocks noChangeAspect="1"/>
          </p:cNvPicPr>
          <p:nvPr/>
        </p:nvPicPr>
        <p:blipFill>
          <a:blip r:embed="rId4">
            <a:extLst/>
          </a:blip>
          <a:stretch>
            <a:fillRect/>
          </a:stretch>
        </p:blipFill>
        <p:spPr>
          <a:xfrm>
            <a:off x="387697" y="2192037"/>
            <a:ext cx="3603647" cy="672682"/>
          </a:xfrm>
          <a:prstGeom prst="rect">
            <a:avLst/>
          </a:prstGeom>
          <a:ln w="12700">
            <a:miter lim="400000"/>
          </a:ln>
        </p:spPr>
      </p:pic>
      <p:pic>
        <p:nvPicPr>
          <p:cNvPr id="396" name="Image" descr="Image"/>
          <p:cNvPicPr>
            <a:picLocks noChangeAspect="1"/>
          </p:cNvPicPr>
          <p:nvPr/>
        </p:nvPicPr>
        <p:blipFill>
          <a:blip r:embed="rId5">
            <a:extLst/>
          </a:blip>
          <a:stretch>
            <a:fillRect/>
          </a:stretch>
        </p:blipFill>
        <p:spPr>
          <a:xfrm>
            <a:off x="5469979" y="1270000"/>
            <a:ext cx="3380185" cy="2716329"/>
          </a:xfrm>
          <a:prstGeom prst="rect">
            <a:avLst/>
          </a:prstGeom>
          <a:ln w="12700">
            <a:miter lim="400000"/>
          </a:ln>
        </p:spPr>
      </p:pic>
      <p:pic>
        <p:nvPicPr>
          <p:cNvPr id="397" name="Image" descr="Image"/>
          <p:cNvPicPr>
            <a:picLocks noChangeAspect="1"/>
          </p:cNvPicPr>
          <p:nvPr/>
        </p:nvPicPr>
        <p:blipFill>
          <a:blip r:embed="rId6">
            <a:extLst/>
          </a:blip>
          <a:stretch>
            <a:fillRect/>
          </a:stretch>
        </p:blipFill>
        <p:spPr>
          <a:xfrm>
            <a:off x="4430223" y="4360630"/>
            <a:ext cx="4419941" cy="2301466"/>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Eastern Europe and the “Second Serfdom”</a:t>
            </a:r>
          </a:p>
        </p:txBody>
      </p:sp>
      <p:sp>
        <p:nvSpPr>
          <p:cNvPr id="40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01" name="The percentage of people killed in Europe was similar across space:…"/>
          <p:cNvSpPr txBox="1"/>
          <p:nvPr>
            <p:ph type="body" idx="4294967295"/>
          </p:nvPr>
        </p:nvSpPr>
        <p:spPr>
          <a:xfrm>
            <a:off x="277663" y="1270000"/>
            <a:ext cx="5699403"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 percentage of people killed in Europe was similar across space: </a:t>
            </a:r>
          </a:p>
          <a:p>
            <a:pPr marL="120315" indent="-120315" defTabSz="228600">
              <a:spcBef>
                <a:spcPts val="600"/>
              </a:spcBef>
              <a:buFontTx/>
              <a:defRPr sz="1200">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0315" indent="-120315" defTabSz="228600">
              <a:spcBef>
                <a:spcPts val="600"/>
              </a:spcBef>
              <a:buFontTx/>
              <a:defRPr sz="1200">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0315" indent="-120315" defTabSz="228600">
              <a:spcBef>
                <a:spcPts val="600"/>
              </a:spcBef>
              <a:buFontTx/>
              <a:defRPr sz="1200">
                <a:latin typeface="Times New Roman"/>
                <a:ea typeface="Times New Roman"/>
                <a:cs typeface="Times New Roman"/>
                <a:sym typeface="Times New Roman"/>
              </a:defRPr>
            </a:pPr>
            <a:r>
              <a:t>This contrasts with western Europe.</a:t>
            </a:r>
          </a:p>
          <a:p>
            <a:pPr marL="120315" indent="-120315" defTabSz="228600">
              <a:spcBef>
                <a:spcPts val="600"/>
              </a:spcBef>
              <a:buFontTx/>
              <a:defRPr sz="1200">
                <a:latin typeface="Times New Roman"/>
                <a:ea typeface="Times New Roman"/>
                <a:cs typeface="Times New Roman"/>
                <a:sym typeface="Times New Roman"/>
              </a:defRPr>
            </a:pPr>
            <a:r>
              <a:t>Effects became especially pronounced after 1500, when Western Europe began to demand the agricultural goods which the East produced.</a:t>
            </a:r>
          </a:p>
          <a:p>
            <a:pPr marL="120315" indent="-120315" defTabSz="228600">
              <a:spcBef>
                <a:spcPts val="600"/>
              </a:spcBef>
              <a:buFontTx/>
              <a:defRPr sz="1200">
                <a:latin typeface="Times New Roman"/>
                <a:ea typeface="Times New Roman"/>
                <a:cs typeface="Times New Roman"/>
                <a:sym typeface="Times New Roman"/>
              </a:defRPr>
            </a:pPr>
            <a:r>
              <a:t>Eastern landlords ratcheted up their control over the labor force to expand their production.</a:t>
            </a:r>
          </a:p>
          <a:p>
            <a:pPr lvl="1" marL="310815" indent="-120315" defTabSz="228600">
              <a:spcBef>
                <a:spcPts val="600"/>
              </a:spcBef>
              <a:buFontTx/>
              <a:buChar char="•"/>
              <a:defRPr sz="1200">
                <a:latin typeface="Times New Roman"/>
                <a:ea typeface="Times New Roman"/>
                <a:cs typeface="Times New Roman"/>
                <a:sym typeface="Times New Roman"/>
              </a:defRPr>
            </a:pPr>
            <a:r>
              <a:t>Mecklenberg: in 1500, peasants owed only a few days service a year; by 1600 this was three days/week; children had to work for the lord for free for several years. </a:t>
            </a:r>
          </a:p>
          <a:p>
            <a:pPr lvl="1" marL="310815" indent="-120315" defTabSz="228600">
              <a:spcBef>
                <a:spcPts val="600"/>
              </a:spcBef>
              <a:buFontTx/>
              <a:buChar char="•"/>
              <a:defRPr sz="1200">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a:t>
            </a:r>
          </a:p>
          <a:p>
            <a:pPr marL="120315" indent="-120315" defTabSz="228600">
              <a:spcBef>
                <a:spcPts val="600"/>
              </a:spcBef>
              <a:buFontTx/>
              <a:defRPr sz="1200">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lvl="1" marL="310815" indent="-120315" defTabSz="228600">
              <a:spcBef>
                <a:spcPts val="600"/>
              </a:spcBef>
              <a:buFontTx/>
              <a:buChar char="•"/>
              <a:defRPr sz="1200">
                <a:latin typeface="Times New Roman"/>
                <a:ea typeface="Times New Roman"/>
                <a:cs typeface="Times New Roman"/>
                <a:sym typeface="Times New Roman"/>
              </a:defRPr>
            </a:pPr>
            <a:r>
              <a:t>William the Conqueror rewarded his army by providing them with parceled landholdings to prevent them from becoming powerful regional warlords (save for the “marcher lords” along the Scottish and Welsh borders).</a:t>
            </a:r>
          </a:p>
          <a:p>
            <a:pPr lvl="1" marL="310815" indent="-120315" defTabSz="228600">
              <a:spcBef>
                <a:spcPts val="600"/>
              </a:spcBef>
              <a:buFontTx/>
              <a:buChar char="•"/>
              <a:defRPr sz="1200">
                <a:latin typeface="Times New Roman"/>
                <a:ea typeface="Times New Roman"/>
                <a:cs typeface="Times New Roman"/>
                <a:sym typeface="Times New Roman"/>
              </a:defRPr>
            </a:pPr>
            <a:r>
              <a:t>Many landholders in close proximity created intense competitive pressures for labor in the wake of the Black Death.</a:t>
            </a:r>
          </a:p>
        </p:txBody>
      </p:sp>
      <p:pic>
        <p:nvPicPr>
          <p:cNvPr id="402" name="Image" descr="Image"/>
          <p:cNvPicPr>
            <a:picLocks noChangeAspect="1"/>
          </p:cNvPicPr>
          <p:nvPr/>
        </p:nvPicPr>
        <p:blipFill>
          <a:blip r:embed="rId2">
            <a:extLst/>
          </a:blip>
          <a:stretch>
            <a:fillRect/>
          </a:stretch>
        </p:blipFill>
        <p:spPr>
          <a:xfrm>
            <a:off x="5977066" y="1270000"/>
            <a:ext cx="2873098" cy="2683596"/>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40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06"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407" name="Image" descr="Image"/>
          <p:cNvPicPr>
            <a:picLocks noChangeAspect="1"/>
          </p:cNvPicPr>
          <p:nvPr/>
        </p:nvPicPr>
        <p:blipFill>
          <a:blip r:embed="rId2">
            <a:extLst/>
          </a:blip>
          <a:stretch>
            <a:fillRect/>
          </a:stretch>
        </p:blipFill>
        <p:spPr>
          <a:xfrm>
            <a:off x="5052524" y="1270000"/>
            <a:ext cx="3974413" cy="3427881"/>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41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11"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Melissa Dell Takes the “Institutionalist Approac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Melissa Dell Takes the “Institutionalist Approach”</a:t>
            </a:r>
          </a:p>
        </p:txBody>
      </p:sp>
      <p:sp>
        <p:nvSpPr>
          <p:cNvPr id="68"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
        <p:nvSpPr>
          <p:cNvPr id="69"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70" name="Institutions: the Glorious Revolution led to the development of property rights and other institutions favoring growth.…"/>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38225" indent="-238225" defTabSz="452627">
              <a:spcBef>
                <a:spcPts val="1100"/>
              </a:spcBef>
              <a:buSzPct val="100000"/>
              <a:buChar char="•"/>
              <a:defRPr sz="2376">
                <a:latin typeface="Times New Roman"/>
                <a:ea typeface="Times New Roman"/>
                <a:cs typeface="Times New Roman"/>
                <a:sym typeface="Times New Roman"/>
              </a:defRPr>
            </a:pPr>
            <a:r>
              <a:rPr b="1"/>
              <a:t>Institutions</a:t>
            </a:r>
            <a:r>
              <a:t>: the Glorious Revolution led to the development of property rights and other institutions favoring growth. </a:t>
            </a:r>
          </a:p>
          <a:p>
            <a:pPr marL="238225" indent="-238225" defTabSz="452627">
              <a:spcBef>
                <a:spcPts val="1100"/>
              </a:spcBef>
              <a:buSzPct val="100000"/>
              <a:buChar char="•"/>
              <a:defRPr sz="2376">
                <a:latin typeface="Times New Roman"/>
                <a:ea typeface="Times New Roman"/>
                <a:cs typeface="Times New Roman"/>
                <a:sym typeface="Times New Roman"/>
              </a:defRPr>
            </a:pPr>
            <a:r>
              <a:rPr b="1"/>
              <a:t>Culture</a:t>
            </a:r>
            <a:r>
              <a:t>: differences in fertility regimes, marriage norms, religion, or attitudes towards scientific discovery made growth happen first in Western Europe. </a:t>
            </a:r>
          </a:p>
          <a:p>
            <a:pPr marL="238225" indent="-238225" defTabSz="452627">
              <a:spcBef>
                <a:spcPts val="1100"/>
              </a:spcBef>
              <a:buSzPct val="100000"/>
              <a:buChar char="•"/>
              <a:defRPr sz="2376">
                <a:latin typeface="Times New Roman"/>
                <a:ea typeface="Times New Roman"/>
                <a:cs typeface="Times New Roman"/>
                <a:sym typeface="Times New Roman"/>
              </a:defRPr>
            </a:pPr>
            <a:r>
              <a:rPr b="1"/>
              <a:t>Geography</a:t>
            </a:r>
            <a:r>
              <a:t>: the Industrial Revolution happened first in Britain because it had rich coal deposits, or extensive access to the Atlantic. </a:t>
            </a:r>
          </a:p>
          <a:p>
            <a:pPr marL="238225" indent="-238225" defTabSz="452627">
              <a:spcBef>
                <a:spcPts val="1100"/>
              </a:spcBef>
              <a:buSzPct val="100000"/>
              <a:buChar char="•"/>
              <a:defRPr sz="2376">
                <a:latin typeface="Times New Roman"/>
                <a:ea typeface="Times New Roman"/>
                <a:cs typeface="Times New Roman"/>
                <a:sym typeface="Times New Roman"/>
              </a:defRPr>
            </a:pPr>
            <a:r>
              <a:rPr b="1"/>
              <a:t>International</a:t>
            </a:r>
            <a:r>
              <a:t> factors: Britain was able to industrialize first because it benefited most from the slave trade. </a:t>
            </a:r>
          </a:p>
          <a:p>
            <a:pPr marL="238225" indent="-238225" defTabSz="452627">
              <a:spcBef>
                <a:spcPts val="1100"/>
              </a:spcBef>
              <a:buSzPct val="100000"/>
              <a:buChar char="•"/>
              <a:defRPr sz="2376">
                <a:latin typeface="Times New Roman"/>
                <a:ea typeface="Times New Roman"/>
                <a:cs typeface="Times New Roman"/>
                <a:sym typeface="Times New Roman"/>
              </a:defRPr>
            </a:pPr>
            <a:r>
              <a:rPr b="1"/>
              <a:t>Luck</a:t>
            </a:r>
            <a:r>
              <a:t> plus increasing returns: Britain hit the jackpot in discovering a few key inventions that in turn led to more technological progress. </a:t>
            </a:r>
            <a:b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Review: “Subsistenc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“Subsistence”</a:t>
            </a:r>
          </a:p>
        </p:txBody>
      </p:sp>
      <p:pic>
        <p:nvPicPr>
          <p:cNvPr id="414" name="Image" descr="Image"/>
          <p:cNvPicPr>
            <a:picLocks noChangeAspect="1"/>
          </p:cNvPicPr>
          <p:nvPr/>
        </p:nvPicPr>
        <p:blipFill>
          <a:blip r:embed="rId2">
            <a:extLst/>
          </a:blip>
          <a:stretch>
            <a:fillRect/>
          </a:stretch>
        </p:blipFill>
        <p:spPr>
          <a:xfrm>
            <a:off x="849123" y="1048519"/>
            <a:ext cx="6830027" cy="5499101"/>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Bare-Bo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“Bare-Bones”</a:t>
            </a:r>
          </a:p>
        </p:txBody>
      </p:sp>
      <p:pic>
        <p:nvPicPr>
          <p:cNvPr id="417" name="Image" descr="Image"/>
          <p:cNvPicPr>
            <a:picLocks noChangeAspect="1"/>
          </p:cNvPicPr>
          <p:nvPr/>
        </p:nvPicPr>
        <p:blipFill>
          <a:blip r:embed="rId2">
            <a:extLst/>
          </a:blip>
          <a:stretch>
            <a:fillRect/>
          </a:stretch>
        </p:blipFill>
        <p:spPr>
          <a:xfrm>
            <a:off x="277663" y="988769"/>
            <a:ext cx="3140043" cy="2812237"/>
          </a:xfrm>
          <a:prstGeom prst="rect">
            <a:avLst/>
          </a:prstGeom>
          <a:ln w="12700">
            <a:miter lim="400000"/>
          </a:ln>
        </p:spPr>
      </p:pic>
      <p:pic>
        <p:nvPicPr>
          <p:cNvPr id="418" name="Image" descr="Image"/>
          <p:cNvPicPr>
            <a:picLocks noChangeAspect="1"/>
          </p:cNvPicPr>
          <p:nvPr/>
        </p:nvPicPr>
        <p:blipFill>
          <a:blip r:embed="rId3">
            <a:extLst/>
          </a:blip>
          <a:stretch>
            <a:fillRect/>
          </a:stretch>
        </p:blipFill>
        <p:spPr>
          <a:xfrm>
            <a:off x="5057090" y="988769"/>
            <a:ext cx="3793074" cy="2684113"/>
          </a:xfrm>
          <a:prstGeom prst="rect">
            <a:avLst/>
          </a:prstGeom>
          <a:ln w="12700">
            <a:miter lim="400000"/>
          </a:ln>
        </p:spPr>
      </p:pic>
      <p:pic>
        <p:nvPicPr>
          <p:cNvPr id="419" name="Image" descr="Image"/>
          <p:cNvPicPr>
            <a:picLocks noChangeAspect="1"/>
          </p:cNvPicPr>
          <p:nvPr/>
        </p:nvPicPr>
        <p:blipFill>
          <a:blip r:embed="rId4">
            <a:extLst/>
          </a:blip>
          <a:stretch>
            <a:fillRect/>
          </a:stretch>
        </p:blipFill>
        <p:spPr>
          <a:xfrm>
            <a:off x="5057090" y="3801005"/>
            <a:ext cx="2417099" cy="2812236"/>
          </a:xfrm>
          <a:prstGeom prst="rect">
            <a:avLst/>
          </a:prstGeom>
          <a:ln w="12700">
            <a:miter lim="400000"/>
          </a:ln>
        </p:spPr>
      </p:pic>
      <p:sp>
        <p:nvSpPr>
          <p:cNvPr id="420" name="From Clark &amp; Allen:…"/>
          <p:cNvSpPr txBox="1"/>
          <p:nvPr>
            <p:ph type="body" sz="quarter" idx="4294967295"/>
          </p:nvPr>
        </p:nvSpPr>
        <p:spPr>
          <a:xfrm>
            <a:off x="277663" y="3929128"/>
            <a:ext cx="4139275" cy="2684113"/>
          </a:xfrm>
          <a:prstGeom prst="rect">
            <a:avLst/>
          </a:prstGeom>
        </p:spPr>
        <p:txBody>
          <a:bodyPr>
            <a:normAutofit fontScale="100000" lnSpcReduction="0"/>
          </a:bodyPr>
          <a:lstStyle/>
          <a:p>
            <a:pPr marL="0" indent="0" defTabSz="320039">
              <a:spcBef>
                <a:spcPts val="0"/>
              </a:spcBef>
              <a:buSzTx/>
              <a:buFontTx/>
              <a:buNone/>
              <a:defRPr b="1" sz="1679">
                <a:latin typeface="+mj-lt"/>
                <a:ea typeface="+mj-ea"/>
                <a:cs typeface="+mj-cs"/>
                <a:sym typeface="Helvetica"/>
              </a:defRPr>
            </a:pPr>
            <a:r>
              <a:t>From Clark &amp; Allen:</a:t>
            </a:r>
          </a:p>
          <a:p>
            <a:pPr marL="0" indent="0" defTabSz="320039">
              <a:spcBef>
                <a:spcPts val="0"/>
              </a:spcBef>
              <a:buSzTx/>
              <a:buFontTx/>
              <a:buNone/>
              <a:defRPr b="1" sz="1679">
                <a:latin typeface="+mj-lt"/>
                <a:ea typeface="+mj-ea"/>
                <a:cs typeface="+mj-cs"/>
                <a:sym typeface="Helvetica"/>
              </a:defRPr>
            </a:pPr>
          </a:p>
          <a:p>
            <a:pPr marL="168442" indent="-168442" defTabSz="320039">
              <a:spcBef>
                <a:spcPts val="0"/>
              </a:spcBef>
              <a:buFontTx/>
              <a:defRPr sz="1400">
                <a:latin typeface="Times New Roman"/>
                <a:ea typeface="Times New Roman"/>
                <a:cs typeface="Times New Roman"/>
                <a:sym typeface="Times New Roman"/>
              </a:defRPr>
            </a:pPr>
            <a:r>
              <a:t>"Manual workers”—70% of median, 50% of average income</a:t>
            </a:r>
          </a:p>
          <a:p>
            <a:pPr marL="168442" indent="-168442" defTabSz="320039">
              <a:spcBef>
                <a:spcPts val="0"/>
              </a:spcBef>
              <a:buFontTx/>
              <a:defRPr sz="1400">
                <a:latin typeface="Times New Roman"/>
                <a:ea typeface="Times New Roman"/>
                <a:cs typeface="Times New Roman"/>
                <a:sym typeface="Times New Roman"/>
              </a:defRPr>
            </a:pPr>
            <a:r>
              <a:t>In 1800: the English population in 1800 is a very rich pre-industrial population</a:t>
            </a:r>
          </a:p>
          <a:p>
            <a:pPr marL="168442" indent="-168442" defTabSz="320039">
              <a:spcBef>
                <a:spcPts val="0"/>
              </a:spcBef>
              <a:buFontTx/>
              <a:defRPr sz="1400">
                <a:latin typeface="Times New Roman"/>
                <a:ea typeface="Times New Roman"/>
                <a:cs typeface="Times New Roman"/>
                <a:sym typeface="Times New Roman"/>
              </a:defRPr>
            </a:pPr>
            <a:r>
              <a:t>70% of spending spent on food</a:t>
            </a:r>
          </a:p>
          <a:p>
            <a:pPr lvl="1" marL="435142" indent="-168442" defTabSz="320039">
              <a:spcBef>
                <a:spcPts val="0"/>
              </a:spcBef>
              <a:buFontTx/>
              <a:buChar char="•"/>
              <a:defRPr sz="1400">
                <a:latin typeface="Times New Roman"/>
                <a:ea typeface="Times New Roman"/>
                <a:cs typeface="Times New Roman"/>
                <a:sym typeface="Times New Roman"/>
              </a:defRPr>
            </a:pPr>
            <a:r>
              <a:t>30-40% grains</a:t>
            </a:r>
          </a:p>
          <a:p>
            <a:pPr lvl="1" marL="435142" indent="-168442" defTabSz="320039">
              <a:spcBef>
                <a:spcPts val="0"/>
              </a:spcBef>
              <a:buFontTx/>
              <a:buChar char="•"/>
              <a:defRPr sz="1400">
                <a:latin typeface="Times New Roman"/>
                <a:ea typeface="Times New Roman"/>
                <a:cs typeface="Times New Roman"/>
                <a:sym typeface="Times New Roman"/>
              </a:defRPr>
            </a:pPr>
            <a:r>
              <a:t>20% meat and dairy</a:t>
            </a:r>
          </a:p>
          <a:p>
            <a:pPr marL="168442" indent="-168442" defTabSz="320039">
              <a:spcBef>
                <a:spcPts val="0"/>
              </a:spcBef>
              <a:buFontTx/>
              <a:defRPr sz="1400">
                <a:latin typeface="Times New Roman"/>
                <a:ea typeface="Times New Roman"/>
                <a:cs typeface="Times New Roman"/>
                <a:sym typeface="Times New Roman"/>
              </a:defRPr>
            </a:pPr>
            <a:r>
              <a:t>“Bare-bones” subsistence</a:t>
            </a:r>
          </a:p>
          <a:p>
            <a:pPr marL="168442" indent="-168442" defTabSz="320039">
              <a:spcBef>
                <a:spcPts val="0"/>
              </a:spcBef>
              <a:buFontTx/>
              <a:defRPr sz="1400">
                <a:latin typeface="Times New Roman"/>
                <a:ea typeface="Times New Roman"/>
                <a:cs typeface="Times New Roman"/>
                <a:sym typeface="Times New Roman"/>
              </a:defRPr>
            </a:pPr>
            <a:r>
              <a:t>Cities: Malthus rules, but it takes centuries—and other things can and do happen</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423"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424" name="Two heads are (almost) better than one…"/>
          <p:cNvSpPr txBox="1"/>
          <p:nvPr/>
        </p:nvSpPr>
        <p:spPr>
          <a:xfrm>
            <a:off x="277663" y="2418450"/>
            <a:ext cx="4181565" cy="41919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425"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426"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427"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428"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431"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434"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435"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438"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439"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442"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443"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446"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447"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448"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449"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450"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451"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452"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453"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456"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459"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460"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 name="Fundamental Explanations of the Industrial Revolution: Exampl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Fundamental Explanations of the Industrial Revolution: Examples</a:t>
            </a:r>
          </a:p>
        </p:txBody>
      </p:sp>
      <p:sp>
        <p:nvSpPr>
          <p:cNvPr id="73" name="Institutions: the Glorious Revolution led to the development of property rights and other institutions favoring growth.…"/>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38225" indent="-238225" defTabSz="452627">
              <a:spcBef>
                <a:spcPts val="1100"/>
              </a:spcBef>
              <a:buSzPct val="100000"/>
              <a:buChar char="•"/>
              <a:defRPr sz="2376">
                <a:latin typeface="Times New Roman"/>
                <a:ea typeface="Times New Roman"/>
                <a:cs typeface="Times New Roman"/>
                <a:sym typeface="Times New Roman"/>
              </a:defRPr>
            </a:pPr>
            <a:r>
              <a:rPr b="1"/>
              <a:t>Institutions</a:t>
            </a:r>
            <a:r>
              <a:t>: the Glorious Revolution led to the development of property rights and other institutions favoring growth. </a:t>
            </a:r>
          </a:p>
          <a:p>
            <a:pPr marL="238225" indent="-238225" defTabSz="452627">
              <a:spcBef>
                <a:spcPts val="1100"/>
              </a:spcBef>
              <a:buSzPct val="100000"/>
              <a:buChar char="•"/>
              <a:defRPr sz="2376">
                <a:latin typeface="Times New Roman"/>
                <a:ea typeface="Times New Roman"/>
                <a:cs typeface="Times New Roman"/>
                <a:sym typeface="Times New Roman"/>
              </a:defRPr>
            </a:pPr>
            <a:r>
              <a:rPr b="1"/>
              <a:t>Culture</a:t>
            </a:r>
            <a:r>
              <a:t>: differences in fertility regimes, marriage norms, religion, or attitudes towards scientific discovery made growth happen first in Western Europe. </a:t>
            </a:r>
          </a:p>
          <a:p>
            <a:pPr marL="238225" indent="-238225" defTabSz="452627">
              <a:spcBef>
                <a:spcPts val="1100"/>
              </a:spcBef>
              <a:buSzPct val="100000"/>
              <a:buChar char="•"/>
              <a:defRPr sz="2376">
                <a:latin typeface="Times New Roman"/>
                <a:ea typeface="Times New Roman"/>
                <a:cs typeface="Times New Roman"/>
                <a:sym typeface="Times New Roman"/>
              </a:defRPr>
            </a:pPr>
            <a:r>
              <a:rPr b="1"/>
              <a:t>Geography</a:t>
            </a:r>
            <a:r>
              <a:t>: the Industrial Revolution happened first in Britain because it had rich coal deposits, or extensive access to the Atlantic. </a:t>
            </a:r>
          </a:p>
          <a:p>
            <a:pPr marL="238225" indent="-238225" defTabSz="452627">
              <a:spcBef>
                <a:spcPts val="1100"/>
              </a:spcBef>
              <a:buSzPct val="100000"/>
              <a:buChar char="•"/>
              <a:defRPr sz="2376">
                <a:latin typeface="Times New Roman"/>
                <a:ea typeface="Times New Roman"/>
                <a:cs typeface="Times New Roman"/>
                <a:sym typeface="Times New Roman"/>
              </a:defRPr>
            </a:pPr>
            <a:r>
              <a:rPr b="1"/>
              <a:t>International</a:t>
            </a:r>
            <a:r>
              <a:t> factors: Britain was able to industrialize first because it benefited most from the slave trade. </a:t>
            </a:r>
          </a:p>
          <a:p>
            <a:pPr marL="238225" indent="-238225" defTabSz="452627">
              <a:spcBef>
                <a:spcPts val="1100"/>
              </a:spcBef>
              <a:buSzPct val="100000"/>
              <a:buChar char="•"/>
              <a:defRPr sz="2376">
                <a:latin typeface="Times New Roman"/>
                <a:ea typeface="Times New Roman"/>
                <a:cs typeface="Times New Roman"/>
                <a:sym typeface="Times New Roman"/>
              </a:defRPr>
            </a:pPr>
            <a:r>
              <a:rPr b="1"/>
              <a:t>Luck</a:t>
            </a:r>
            <a:r>
              <a:t> plus increasing returns: Britain hit the jackpot in discovering a few key inventions that in turn led to more technological progress. </a:t>
            </a:r>
            <a:br/>
          </a:p>
        </p:txBody>
      </p:sp>
      <p:sp>
        <p:nvSpPr>
          <p:cNvPr id="74"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
        <p:nvSpPr>
          <p:cNvPr id="75"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463"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466"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467"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470"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471"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472"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475"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476"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479"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480"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4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Review: Allen: Reform and Democrac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Review: Allen: Reform and Democracy</a:t>
            </a:r>
          </a:p>
        </p:txBody>
      </p:sp>
      <p:sp>
        <p:nvSpPr>
          <p:cNvPr id="484"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320039">
              <a:spcBef>
                <a:spcPts val="800"/>
              </a:spcBef>
              <a:buSzTx/>
              <a:buFontTx/>
              <a:buNone/>
              <a:defRPr b="1" sz="1679">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320039">
              <a:spcBef>
                <a:spcPts val="800"/>
              </a:spcBef>
              <a:buSzTx/>
              <a:buFontTx/>
              <a:buNone/>
              <a:defRPr b="1" sz="1679">
                <a:latin typeface="+mj-lt"/>
                <a:ea typeface="+mj-ea"/>
                <a:cs typeface="+mj-cs"/>
                <a:sym typeface="Helvetica"/>
              </a:defRPr>
            </a:pPr>
            <a:endParaRPr b="0"/>
          </a:p>
          <a:p>
            <a:pPr marL="168442" indent="-168442" defTabSz="320039">
              <a:spcBef>
                <a:spcPts val="800"/>
              </a:spcBef>
              <a:buFontTx/>
              <a:defRPr b="1" sz="1679">
                <a:latin typeface="Times New Roman"/>
                <a:ea typeface="Times New Roman"/>
                <a:cs typeface="Times New Roman"/>
                <a:sym typeface="Times New Roman"/>
              </a:defRPr>
            </a:pPr>
            <a:r>
              <a:rPr b="0"/>
              <a:t>Enlightenment, literacy, pamphlets, </a:t>
            </a:r>
            <a:r>
              <a:rPr b="0" i="1"/>
              <a:t>The Rights of Man</a:t>
            </a:r>
            <a:r>
              <a:rPr b="0"/>
              <a:t> (sells 1 million copies), &amp; the French Revolution</a:t>
            </a:r>
            <a:endParaRPr b="0"/>
          </a:p>
          <a:p>
            <a:pPr marL="168442" indent="-168442" defTabSz="320039">
              <a:spcBef>
                <a:spcPts val="800"/>
              </a:spcBef>
              <a:buFontTx/>
              <a:defRPr b="1" sz="1679">
                <a:latin typeface="Times New Roman"/>
                <a:ea typeface="Times New Roman"/>
                <a:cs typeface="Times New Roman"/>
                <a:sym typeface="Times New Roman"/>
              </a:defRPr>
            </a:pPr>
            <a:r>
              <a:rPr b="0"/>
              <a:t>60,000-strong Manchester demonstration in 1819: eleven killed: “Peterloo”</a:t>
            </a:r>
            <a:endParaRPr b="0"/>
          </a:p>
          <a:p>
            <a:pPr marL="168442" indent="-168442" defTabSz="320039">
              <a:spcBef>
                <a:spcPts val="800"/>
              </a:spcBef>
              <a:buFontTx/>
              <a:defRPr b="1" sz="1679">
                <a:latin typeface="Times New Roman"/>
                <a:ea typeface="Times New Roman"/>
                <a:cs typeface="Times New Roman"/>
                <a:sym typeface="Times New Roman"/>
              </a:defRPr>
            </a:pPr>
            <a:r>
              <a:rPr b="0"/>
              <a:t>“Reform that we may preserve”: 1832 Reform Bill</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Virtual representation</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Divide the reformers</a:t>
            </a:r>
            <a:endParaRPr b="0"/>
          </a:p>
          <a:p>
            <a:pPr marL="168442" indent="-168442" defTabSz="320039">
              <a:spcBef>
                <a:spcPts val="800"/>
              </a:spcBef>
              <a:buFontTx/>
              <a:defRPr b="1" sz="1679">
                <a:latin typeface="Times New Roman"/>
                <a:ea typeface="Times New Roman"/>
                <a:cs typeface="Times New Roman"/>
                <a:sym typeface="Times New Roman"/>
              </a:defRPr>
            </a:pPr>
            <a:r>
              <a:rPr b="0"/>
              <a:t>1833: Factory Act—9-hour day for children under 12</a:t>
            </a:r>
            <a:endParaRPr b="0"/>
          </a:p>
          <a:p>
            <a:pPr marL="168442" indent="-168442" defTabSz="320039">
              <a:spcBef>
                <a:spcPts val="800"/>
              </a:spcBef>
              <a:buFontTx/>
              <a:defRPr b="1" sz="1679">
                <a:latin typeface="Times New Roman"/>
                <a:ea typeface="Times New Roman"/>
                <a:cs typeface="Times New Roman"/>
                <a:sym typeface="Times New Roman"/>
              </a:defRPr>
            </a:pPr>
            <a:r>
              <a:rPr b="0"/>
              <a:t>1834: New Poor Law—workhouses</a:t>
            </a:r>
          </a:p>
        </p:txBody>
      </p:sp>
      <p:pic>
        <p:nvPicPr>
          <p:cNvPr id="485" name="Image" descr="Image"/>
          <p:cNvPicPr>
            <a:picLocks noChangeAspect="1"/>
          </p:cNvPicPr>
          <p:nvPr/>
        </p:nvPicPr>
        <p:blipFill>
          <a:blip r:embed="rId3">
            <a:extLst/>
          </a:blip>
          <a:stretch>
            <a:fillRect/>
          </a:stretch>
        </p:blipFill>
        <p:spPr>
          <a:xfrm>
            <a:off x="4057605" y="1270000"/>
            <a:ext cx="4792559" cy="3470242"/>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Allen: Reform and Democracy II"/>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solidFill>
                  <a:srgbClr val="000080"/>
                </a:solidFill>
              </a:defRPr>
            </a:lvl1pPr>
          </a:lstStyle>
          <a:p>
            <a:pPr/>
            <a:r>
              <a:t>Allen: Reform and Democracy II</a:t>
            </a:r>
          </a:p>
        </p:txBody>
      </p:sp>
      <p:sp>
        <p:nvSpPr>
          <p:cNvPr id="488"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88036">
              <a:buSzTx/>
              <a:buFontTx/>
              <a:buNone/>
              <a:defRPr b="1" sz="1512">
                <a:latin typeface="+mj-lt"/>
                <a:ea typeface="+mj-ea"/>
                <a:cs typeface="+mj-cs"/>
                <a:sym typeface="Helvetica"/>
              </a:defRPr>
            </a:pPr>
            <a:endParaRPr b="0"/>
          </a:p>
          <a:p>
            <a:pPr marL="151597" indent="-151597" defTabSz="288036">
              <a:buFontTx/>
              <a:defRPr b="1" sz="1512">
                <a:latin typeface="Times New Roman"/>
                <a:ea typeface="Times New Roman"/>
                <a:cs typeface="Times New Roman"/>
                <a:sym typeface="Times New Roman"/>
              </a:defRPr>
            </a:pPr>
            <a:r>
              <a:rPr b="0"/>
              <a:t>1833: Factory Act—9-hour day for children under 12</a:t>
            </a:r>
            <a:endParaRPr b="0"/>
          </a:p>
          <a:p>
            <a:pPr marL="151597" indent="-151597" defTabSz="288036">
              <a:buFontTx/>
              <a:defRPr b="1" sz="1512">
                <a:latin typeface="Times New Roman"/>
                <a:ea typeface="Times New Roman"/>
                <a:cs typeface="Times New Roman"/>
                <a:sym typeface="Times New Roman"/>
              </a:defRPr>
            </a:pPr>
            <a:r>
              <a:rPr b="0"/>
              <a:t>1834: New Poor Law—workhouses</a:t>
            </a:r>
            <a:endParaRPr b="0"/>
          </a:p>
          <a:p>
            <a:pPr marL="151597" indent="-151597" defTabSz="288036">
              <a:buFontTx/>
              <a:defRPr b="1" sz="1512">
                <a:latin typeface="Times New Roman"/>
                <a:ea typeface="Times New Roman"/>
                <a:cs typeface="Times New Roman"/>
                <a:sym typeface="Times New Roman"/>
              </a:defRPr>
            </a:pPr>
            <a:r>
              <a:rPr b="0"/>
              <a:t>1838: People’s Charter</a:t>
            </a:r>
            <a:endParaRPr b="0"/>
          </a:p>
          <a:p>
            <a:pPr marL="151597" indent="-151597" defTabSz="288036">
              <a:buFontTx/>
              <a:defRPr b="1" sz="1512">
                <a:latin typeface="Times New Roman"/>
                <a:ea typeface="Times New Roman"/>
                <a:cs typeface="Times New Roman"/>
                <a:sym typeface="Times New Roman"/>
              </a:defRPr>
            </a:pPr>
            <a:r>
              <a:rPr b="0"/>
              <a:t>1846: Corn Law Repeal</a:t>
            </a:r>
            <a:endParaRPr b="0"/>
          </a:p>
          <a:p>
            <a:pPr marL="151597" indent="-151597" defTabSz="288036">
              <a:buFontTx/>
              <a:defRPr b="1" sz="1512">
                <a:latin typeface="Times New Roman"/>
                <a:ea typeface="Times New Roman"/>
                <a:cs typeface="Times New Roman"/>
                <a:sym typeface="Times New Roman"/>
              </a:defRPr>
            </a:pPr>
            <a:r>
              <a:rPr b="0"/>
              <a:t>The “condition of England”</a:t>
            </a:r>
            <a:endParaRPr b="0"/>
          </a:p>
          <a:p>
            <a:pPr marL="151597" indent="-151597" defTabSz="288036">
              <a:buFontTx/>
              <a:defRPr b="1" sz="1512">
                <a:latin typeface="Times New Roman"/>
                <a:ea typeface="Times New Roman"/>
                <a:cs typeface="Times New Roman"/>
                <a:sym typeface="Times New Roman"/>
              </a:defRPr>
            </a:pPr>
            <a:r>
              <a:rPr b="0"/>
              <a:t>John Stuart Mill (1848 and 1871): “It is questionable if all the mechanical inventions yet made have lightened the day's toil of any human being. They have enabled a greater population to live the same life of drudgery and imprisonment…”</a:t>
            </a:r>
            <a:endParaRPr b="0"/>
          </a:p>
          <a:p>
            <a:pPr marL="151597" indent="-151597" defTabSz="288036">
              <a:buFontTx/>
              <a:defRPr b="1" sz="1512">
                <a:latin typeface="Times New Roman"/>
                <a:ea typeface="Times New Roman"/>
                <a:cs typeface="Times New Roman"/>
                <a:sym typeface="Times New Roman"/>
              </a:defRPr>
            </a:pPr>
            <a:r>
              <a:rPr b="0"/>
              <a:t>1846-67: Real wage stagnation ends: average consumption per head in working class families rose by 42 per cent…</a:t>
            </a:r>
          </a:p>
        </p:txBody>
      </p:sp>
      <p:pic>
        <p:nvPicPr>
          <p:cNvPr id="489" name="Image" descr="Image"/>
          <p:cNvPicPr>
            <a:picLocks noChangeAspect="1"/>
          </p:cNvPicPr>
          <p:nvPr/>
        </p:nvPicPr>
        <p:blipFill>
          <a:blip r:embed="rId3">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The People’s Charter"/>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The People’s Charter</a:t>
            </a:r>
          </a:p>
        </p:txBody>
      </p:sp>
      <p:sp>
        <p:nvSpPr>
          <p:cNvPr id="492" name="The People's Charter called for six reforms to make the political system more democratic:…"/>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The People's Charter called for six reforms to make the political system more democratic:</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 vote for every man twenty-one years of age, of sound mind, and not undergoing punishment for a crime.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The secret ballot to protect the elector in the exercise of his vote.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No property qualification for Members of Parliament in order to allow the constituencies to return the man of their choice.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Payment of Members, enabling tradesmen, working men, or other persons of modest means to leave or interrupt their livelihood to attend to the interests of the nation.</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Equal constituencies, securing the same amount of representation for the same number of electors, instead of allowing less populous constituencies to have as much or more weight than larger ones.</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Annual Parliamentary elections, thus presenting the most effectual check to bribery and intimidation, since no purse could buy a constituency under a system of universal manhood suffrage in each twelve-month period</a:t>
            </a:r>
          </a:p>
        </p:txBody>
      </p:sp>
      <p:pic>
        <p:nvPicPr>
          <p:cNvPr id="493" name="Image" descr="Image"/>
          <p:cNvPicPr>
            <a:picLocks noChangeAspect="1"/>
          </p:cNvPicPr>
          <p:nvPr/>
        </p:nvPicPr>
        <p:blipFill>
          <a:blip r:embed="rId2">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Greg Clark Being Contrarian"/>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Greg Clark Being Contrarian</a:t>
            </a:r>
          </a:p>
        </p:txBody>
      </p:sp>
      <p:sp>
        <p:nvSpPr>
          <p:cNvPr id="496" name="There were lots of technological “revolutions” before the Industrial Revolution…"/>
          <p:cNvSpPr txBox="1"/>
          <p:nvPr>
            <p:ph type="body" idx="4294967295"/>
          </p:nvPr>
        </p:nvSpPr>
        <p:spPr>
          <a:xfrm>
            <a:off x="457200" y="1436687"/>
            <a:ext cx="8229600" cy="4844158"/>
          </a:xfrm>
          <a:prstGeom prst="rect">
            <a:avLst/>
          </a:prstGeom>
        </p:spPr>
        <p:txBody>
          <a:bodyPr>
            <a:normAutofit fontScale="100000" lnSpcReduction="0"/>
          </a:bodyPr>
          <a:lstStyle/>
          <a:p>
            <a:pPr marL="284606" indent="-284606" defTabSz="379475">
              <a:spcBef>
                <a:spcPts val="600"/>
              </a:spcBef>
              <a:defRPr sz="2656"/>
            </a:pPr>
            <a:r>
              <a:t>There were lots of technological “revolutions” before the Industrial Revolution</a:t>
            </a:r>
          </a:p>
          <a:p>
            <a:pPr marL="284606" indent="-284606" defTabSz="379475">
              <a:spcBef>
                <a:spcPts val="600"/>
              </a:spcBef>
              <a:defRPr sz="2656"/>
            </a:pPr>
            <a:r>
              <a:t>But they all petered out because of low price-elasticity of demand</a:t>
            </a:r>
          </a:p>
          <a:p>
            <a:pPr marL="284606" indent="-284606" defTabSz="379475">
              <a:spcBef>
                <a:spcPts val="600"/>
              </a:spcBef>
              <a:defRPr sz="2656"/>
            </a:pPr>
            <a:r>
              <a:t>Coal-steam-cotton-machinery-textiles-rails were different</a:t>
            </a:r>
          </a:p>
          <a:p>
            <a:pPr lvl="1" marL="664082" indent="-284606" defTabSz="379475">
              <a:spcBef>
                <a:spcPts val="600"/>
              </a:spcBef>
              <a:buChar char="•"/>
              <a:defRPr sz="2656"/>
            </a:pPr>
            <a:r>
              <a:t>But even that was reaching limits to growth by 1870 or so…</a:t>
            </a:r>
          </a:p>
          <a:p>
            <a:pPr lvl="1" marL="664082" indent="-284606" defTabSz="379475">
              <a:spcBef>
                <a:spcPts val="600"/>
              </a:spcBef>
              <a:buChar char="•"/>
              <a:defRPr sz="2656"/>
            </a:pPr>
            <a:r>
              <a:t>The classic British Industrial Revolution more a comparative-advantage concentration of global manufacturing than true modern economic growth…</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Karl Marx (1867): The Key is “Capitalism”—Market Economy Plus…"/>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Karl Marx (1867): The Key is “Capitalism”—Market Economy Plus…</a:t>
            </a:r>
          </a:p>
        </p:txBody>
      </p:sp>
      <p:sp>
        <p:nvSpPr>
          <p:cNvPr id="499" name="Karl Marx (1867), &quot;The Secret of Primitive Capital Accumulation,&quot; Capital, Vol. 1, Part VIII, Chapters 26-32 http://tinyurl.com/dl20090112k…"/>
          <p:cNvSpPr txBox="1"/>
          <p:nvPr>
            <p:ph type="body" idx="4294967295"/>
          </p:nvPr>
        </p:nvSpPr>
        <p:spPr>
          <a:xfrm>
            <a:off x="457200" y="1417637"/>
            <a:ext cx="8229600" cy="5080001"/>
          </a:xfrm>
          <a:prstGeom prst="rect">
            <a:avLst/>
          </a:prstGeom>
        </p:spPr>
        <p:txBody>
          <a:bodyPr>
            <a:normAutofit fontScale="100000" lnSpcReduction="0"/>
          </a:bodyPr>
          <a:lstStyle/>
          <a:p>
            <a:pPr marL="161162" indent="-161162" defTabSz="214884">
              <a:spcBef>
                <a:spcPts val="300"/>
              </a:spcBef>
              <a:defRPr sz="1504"/>
            </a:pPr>
            <a:r>
              <a:t>Karl Marx (1867), "The Secret of Primitive Capital Accumulation," Capital, Vol. 1, Part VIII, Chapters 26-32 http://tinyurl.com/dl20090112k  </a:t>
            </a:r>
          </a:p>
          <a:p>
            <a:pPr lvl="1" marL="376047" indent="-161162" defTabSz="214884">
              <a:spcBef>
                <a:spcPts val="300"/>
              </a:spcBef>
              <a:buChar char="•"/>
              <a:defRPr sz="1504"/>
            </a:pPr>
            <a:r>
              <a:t>“We have seen how money is changed into capital; how through capital surplus-value is made, and from surplus-value more capital. But the accumulation of capital presupposes surplus-value; surplus-value presupposes capitalistic production; capitalistic production presupposes the pre-existence of considerable masses of capital and of labour power in the hands of producers of commodities. The whole movement, therefore, seems to turn in a vicious circle, out of which we can only get by supposing a primitive accumulation (previous accumulation of Adam Smith) preceding capitalistic accumulation; an accumulation not the result of the capitalistic mode of production, but its starting point…”</a:t>
            </a:r>
          </a:p>
          <a:p>
            <a:pPr lvl="1" marL="376047" indent="-161162" defTabSz="214884">
              <a:spcBef>
                <a:spcPts val="300"/>
              </a:spcBef>
              <a:buChar char="•"/>
              <a:defRPr sz="1504"/>
            </a:pPr>
            <a:r>
              <a:t>“The immediate producer, the labourer, could only dispose of his own person after he had ceased to be attached to the soil… the slave, serf, or bondsman of another. To become a free seller of labour power… he must further have escaped from the regime of the guilds…. The historical movement which changes the producers into wage-workers… their emancipation from serfdom and from the fetters of the guilds… alone exists for our bourgeois historians…”</a:t>
            </a:r>
          </a:p>
          <a:p>
            <a:pPr lvl="1" marL="376047" indent="-161162" defTabSz="214884">
              <a:spcBef>
                <a:spcPts val="300"/>
              </a:spcBef>
              <a:buChar char="•"/>
              <a:defRPr sz="1504"/>
            </a:pPr>
            <a:r>
              <a:t>“But… these new freedmen… [were also] robbed of all their own means of production, and of all the guarantees of existence afforded by the old feudal arrangements. And the history of this, their expropriation, is written in the annals of mankind in letters of blood and fire…”</a:t>
            </a:r>
          </a:p>
          <a:p>
            <a:pPr marL="161162" indent="-161162" defTabSz="214884">
              <a:spcBef>
                <a:spcPts val="300"/>
              </a:spcBef>
              <a:defRPr sz="1504"/>
            </a:pPr>
            <a:r>
              <a:t>Workers </a:t>
            </a:r>
            <a:r>
              <a:rPr i="1"/>
              <a:t>must</a:t>
            </a:r>
            <a:r>
              <a:t> work for wages…</a:t>
            </a:r>
          </a:p>
          <a:p>
            <a:pPr marL="161162" indent="-161162" defTabSz="214884">
              <a:spcBef>
                <a:spcPts val="300"/>
              </a:spcBef>
              <a:defRPr sz="1504"/>
            </a:pPr>
            <a:r>
              <a:t>Capitalists </a:t>
            </a:r>
            <a:r>
              <a:rPr i="1"/>
              <a:t>must</a:t>
            </a:r>
            <a:r>
              <a:t> invest and accumulate…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